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aleway"/>
      <p:regular r:id="rId23"/>
      <p:bold r:id="rId24"/>
      <p:italic r:id="rId25"/>
      <p:boldItalic r:id="rId26"/>
    </p:embeddedFont>
    <p:embeddedFont>
      <p:font typeface="Roboto"/>
      <p:regular r:id="rId27"/>
      <p:bold r:id="rId28"/>
      <p:italic r:id="rId29"/>
      <p:boldItalic r:id="rId30"/>
    </p:embeddedFon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7F2C384-7FEE-4647-B5C3-9A75392F86BA}">
  <a:tblStyle styleId="{C7F2C384-7FEE-4647-B5C3-9A75392F86B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c6f59039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c6f5903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3d3e153f2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d3e153f2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3d3e153f2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d3e153f2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3d3e153f2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d3e153f2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3d3e153f2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d3e153f2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3d3e153f2b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d3e153f2b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3d3e153f2b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d3e153f2b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3d3e153f2b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d3e153f2b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3d3e153f2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d3e153f2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3d3e153f2b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d3e153f2b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c6f59039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c6f59039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3a31abdb46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a31abdb46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c6f59039d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6f59039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200"/>
              <a:t>Xamarin ofrece dos formas de compilar aplicaciones magníficas: Xamarin Native y Xamarin.Forms.</a:t>
            </a:r>
            <a:endParaRPr sz="1200"/>
          </a:p>
          <a:p>
            <a:pPr indent="0" lvl="0" marL="0" rtl="0" algn="l">
              <a:lnSpc>
                <a:spcPct val="115000"/>
              </a:lnSpc>
              <a:spcBef>
                <a:spcPts val="0"/>
              </a:spcBef>
              <a:spcAft>
                <a:spcPts val="0"/>
              </a:spcAft>
              <a:buNone/>
            </a:pPr>
            <a:r>
              <a:rPr lang="es" sz="1200"/>
              <a:t>Con Xamarin Native, puede escribir código de interfaz de usuario independiente para cada plataforma de destino: iOS, Android y Windows. Con este enfoque tiene acceso directo a API específicas de la plataforma para diseñar una experiencia de interfaz de usuario personalizada para cada plataforma. También tendrá acceso total al diseñador y los controles nativos de cada plataforma como ayuda en la creación de la interfaz de usuario correspondiente.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3a31abdb46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a31abdb46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3a31abdb46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a31abdb46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200"/>
              <a:t>Xamarin.Forms ofrece un conjunto generalizado de API que permiten escribir una capa de interfaz de usuario compartida para todas las plataformas de una biblioteca estándar de .NET. Xamarin.Forms se representa en controles nativos en cada plataforma de destino para ofrecer una apariencia nativa. En lugar de utilizar un diseñador, la interfaz de usuario se compila con C# y XAML.</a:t>
            </a:r>
            <a:endParaRPr sz="1200"/>
          </a:p>
          <a:p>
            <a:pPr indent="0" lvl="0" marL="0" rtl="0" algn="l">
              <a:lnSpc>
                <a:spcPct val="115000"/>
              </a:lnSpc>
              <a:spcBef>
                <a:spcPts val="0"/>
              </a:spcBef>
              <a:spcAft>
                <a:spcPts val="0"/>
              </a:spcAft>
              <a:buNone/>
            </a:pPr>
            <a:r>
              <a:rPr lang="es" sz="1200"/>
              <a:t>La mayoría de los desarrolladores utiliza Xamarin.Forms. Esta es la ruta recomendada para los desarrolladores que comienzan con Xamarin. El enfoque de Xamarin Native es más difícil y requiere un conocimiento más detallado de las plataformas de destino.</a:t>
            </a:r>
            <a:endParaRPr sz="1200"/>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3d3e153f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d3e153f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p:cSld name="AUTOLAYOUT">
    <p:bg>
      <p:bgPr>
        <a:solidFill>
          <a:srgbClr val="FFFFFF"/>
        </a:solidFill>
      </p:bgPr>
    </p:bg>
    <p:spTree>
      <p:nvGrpSpPr>
        <p:cNvPr id="82" name="Shape 82"/>
        <p:cNvGrpSpPr/>
        <p:nvPr/>
      </p:nvGrpSpPr>
      <p:grpSpPr>
        <a:xfrm>
          <a:off x="0" y="0"/>
          <a:ext cx="0" cy="0"/>
          <a:chOff x="0" y="0"/>
          <a:chExt cx="0" cy="0"/>
        </a:xfrm>
      </p:grpSpPr>
      <p:sp>
        <p:nvSpPr>
          <p:cNvPr id="83" name="Google Shape;83;p13"/>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3047975" y="2571750"/>
            <a:ext cx="3048000" cy="25716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25" y="0"/>
            <a:ext cx="3048000" cy="5143500"/>
          </a:xfrm>
          <a:prstGeom prst="rect">
            <a:avLst/>
          </a:prstGeom>
          <a:solidFill>
            <a:srgbClr val="E06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6095975" y="0"/>
            <a:ext cx="3048000" cy="25716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txBox="1"/>
          <p:nvPr>
            <p:ph type="title"/>
          </p:nvPr>
        </p:nvSpPr>
        <p:spPr>
          <a:xfrm>
            <a:off x="326350" y="283350"/>
            <a:ext cx="2395200" cy="4576800"/>
          </a:xfrm>
          <a:prstGeom prst="rect">
            <a:avLst/>
          </a:prstGeom>
          <a:noFill/>
        </p:spPr>
        <p:txBody>
          <a:bodyPr anchorCtr="0" anchor="ctr" bIns="91425" lIns="91425" spcFirstLastPara="1" rIns="91425" wrap="square" tIns="91425"/>
          <a:lstStyle>
            <a:lvl1pPr lvl="0" algn="ctr">
              <a:lnSpc>
                <a:spcPct val="100000"/>
              </a:lnSpc>
              <a:spcBef>
                <a:spcPts val="0"/>
              </a:spcBef>
              <a:spcAft>
                <a:spcPts val="0"/>
              </a:spcAft>
              <a:buNone/>
              <a:defRPr b="1" sz="2400">
                <a:solidFill>
                  <a:srgbClr val="FFFFFF"/>
                </a:solidFill>
              </a:defRPr>
            </a:lvl1pPr>
            <a:lvl2pPr lvl="1" algn="ctr">
              <a:lnSpc>
                <a:spcPct val="100000"/>
              </a:lnSpc>
              <a:spcBef>
                <a:spcPts val="0"/>
              </a:spcBef>
              <a:spcAft>
                <a:spcPts val="0"/>
              </a:spcAft>
              <a:buNone/>
              <a:defRPr b="1" sz="2400">
                <a:solidFill>
                  <a:srgbClr val="FFFFFF"/>
                </a:solidFill>
              </a:defRPr>
            </a:lvl2pPr>
            <a:lvl3pPr lvl="2" algn="ctr">
              <a:lnSpc>
                <a:spcPct val="100000"/>
              </a:lnSpc>
              <a:spcBef>
                <a:spcPts val="0"/>
              </a:spcBef>
              <a:spcAft>
                <a:spcPts val="0"/>
              </a:spcAft>
              <a:buNone/>
              <a:defRPr b="1" sz="2400">
                <a:solidFill>
                  <a:srgbClr val="FFFFFF"/>
                </a:solidFill>
              </a:defRPr>
            </a:lvl3pPr>
            <a:lvl4pPr lvl="3" algn="ctr">
              <a:lnSpc>
                <a:spcPct val="100000"/>
              </a:lnSpc>
              <a:spcBef>
                <a:spcPts val="0"/>
              </a:spcBef>
              <a:spcAft>
                <a:spcPts val="0"/>
              </a:spcAft>
              <a:buNone/>
              <a:defRPr b="1" sz="2400">
                <a:solidFill>
                  <a:srgbClr val="FFFFFF"/>
                </a:solidFill>
              </a:defRPr>
            </a:lvl4pPr>
            <a:lvl5pPr lvl="4" algn="ctr">
              <a:lnSpc>
                <a:spcPct val="100000"/>
              </a:lnSpc>
              <a:spcBef>
                <a:spcPts val="0"/>
              </a:spcBef>
              <a:spcAft>
                <a:spcPts val="0"/>
              </a:spcAft>
              <a:buNone/>
              <a:defRPr b="1" sz="2400">
                <a:solidFill>
                  <a:srgbClr val="FFFFFF"/>
                </a:solidFill>
              </a:defRPr>
            </a:lvl5pPr>
            <a:lvl6pPr lvl="5" algn="ctr">
              <a:lnSpc>
                <a:spcPct val="100000"/>
              </a:lnSpc>
              <a:spcBef>
                <a:spcPts val="0"/>
              </a:spcBef>
              <a:spcAft>
                <a:spcPts val="0"/>
              </a:spcAft>
              <a:buNone/>
              <a:defRPr b="1" sz="2400">
                <a:solidFill>
                  <a:srgbClr val="FFFFFF"/>
                </a:solidFill>
              </a:defRPr>
            </a:lvl6pPr>
            <a:lvl7pPr lvl="6" algn="ctr">
              <a:lnSpc>
                <a:spcPct val="100000"/>
              </a:lnSpc>
              <a:spcBef>
                <a:spcPts val="0"/>
              </a:spcBef>
              <a:spcAft>
                <a:spcPts val="0"/>
              </a:spcAft>
              <a:buNone/>
              <a:defRPr b="1" sz="2400">
                <a:solidFill>
                  <a:srgbClr val="FFFFFF"/>
                </a:solidFill>
              </a:defRPr>
            </a:lvl7pPr>
            <a:lvl8pPr lvl="7" algn="ctr">
              <a:lnSpc>
                <a:spcPct val="100000"/>
              </a:lnSpc>
              <a:spcBef>
                <a:spcPts val="0"/>
              </a:spcBef>
              <a:spcAft>
                <a:spcPts val="0"/>
              </a:spcAft>
              <a:buNone/>
              <a:defRPr b="1" sz="2400">
                <a:solidFill>
                  <a:srgbClr val="FFFFFF"/>
                </a:solidFill>
              </a:defRPr>
            </a:lvl8pPr>
            <a:lvl9pPr lvl="8" algn="ctr">
              <a:lnSpc>
                <a:spcPct val="100000"/>
              </a:lnSpc>
              <a:spcBef>
                <a:spcPts val="0"/>
              </a:spcBef>
              <a:spcAft>
                <a:spcPts val="0"/>
              </a:spcAft>
              <a:buNone/>
              <a:defRPr b="1" sz="2400">
                <a:solidFill>
                  <a:srgbClr val="FFFFFF"/>
                </a:solidFill>
              </a:defRPr>
            </a:lvl9pPr>
          </a:lstStyle>
          <a:p/>
        </p:txBody>
      </p:sp>
      <p:sp>
        <p:nvSpPr>
          <p:cNvPr id="88" name="Google Shape;88;p13"/>
          <p:cNvSpPr txBox="1"/>
          <p:nvPr>
            <p:ph idx="1" type="body"/>
          </p:nvPr>
        </p:nvSpPr>
        <p:spPr>
          <a:xfrm>
            <a:off x="3374375" y="283350"/>
            <a:ext cx="2395200" cy="1702500"/>
          </a:xfrm>
          <a:prstGeom prst="rect">
            <a:avLst/>
          </a:prstGeom>
          <a:noFill/>
        </p:spPr>
        <p:txBody>
          <a:bodyPr anchorCtr="0" anchor="t" bIns="91425" lIns="91425" spcFirstLastPara="1" rIns="91425" wrap="square" tIns="91425"/>
          <a:lstStyle>
            <a:lvl1pPr indent="-304800" lvl="0" marL="457200" algn="l">
              <a:lnSpc>
                <a:spcPct val="115000"/>
              </a:lnSpc>
              <a:spcBef>
                <a:spcPts val="0"/>
              </a:spcBef>
              <a:spcAft>
                <a:spcPts val="0"/>
              </a:spcAft>
              <a:buClr>
                <a:srgbClr val="434343"/>
              </a:buClr>
              <a:buSzPts val="1200"/>
              <a:buChar char="●"/>
              <a:defRPr sz="1200">
                <a:solidFill>
                  <a:srgbClr val="434343"/>
                </a:solidFill>
              </a:defRPr>
            </a:lvl1pPr>
            <a:lvl2pPr indent="-304800" lvl="1" marL="914400" algn="l">
              <a:lnSpc>
                <a:spcPct val="115000"/>
              </a:lnSpc>
              <a:spcBef>
                <a:spcPts val="1600"/>
              </a:spcBef>
              <a:spcAft>
                <a:spcPts val="0"/>
              </a:spcAft>
              <a:buClr>
                <a:srgbClr val="434343"/>
              </a:buClr>
              <a:buSzPts val="1200"/>
              <a:buChar char="○"/>
              <a:defRPr sz="1200">
                <a:solidFill>
                  <a:srgbClr val="434343"/>
                </a:solidFill>
              </a:defRPr>
            </a:lvl2pPr>
            <a:lvl3pPr indent="-304800" lvl="2" marL="1371600" algn="l">
              <a:lnSpc>
                <a:spcPct val="115000"/>
              </a:lnSpc>
              <a:spcBef>
                <a:spcPts val="1600"/>
              </a:spcBef>
              <a:spcAft>
                <a:spcPts val="0"/>
              </a:spcAft>
              <a:buClr>
                <a:srgbClr val="434343"/>
              </a:buClr>
              <a:buSzPts val="1200"/>
              <a:buChar char="■"/>
              <a:defRPr sz="1200">
                <a:solidFill>
                  <a:srgbClr val="434343"/>
                </a:solidFill>
              </a:defRPr>
            </a:lvl3pPr>
            <a:lvl4pPr indent="-304800" lvl="3" marL="1828800" algn="l">
              <a:lnSpc>
                <a:spcPct val="115000"/>
              </a:lnSpc>
              <a:spcBef>
                <a:spcPts val="1600"/>
              </a:spcBef>
              <a:spcAft>
                <a:spcPts val="0"/>
              </a:spcAft>
              <a:buClr>
                <a:srgbClr val="434343"/>
              </a:buClr>
              <a:buSzPts val="1200"/>
              <a:buChar char="●"/>
              <a:defRPr sz="1200">
                <a:solidFill>
                  <a:srgbClr val="434343"/>
                </a:solidFill>
              </a:defRPr>
            </a:lvl4pPr>
            <a:lvl5pPr indent="-304800" lvl="4" marL="2286000" algn="l">
              <a:lnSpc>
                <a:spcPct val="115000"/>
              </a:lnSpc>
              <a:spcBef>
                <a:spcPts val="1600"/>
              </a:spcBef>
              <a:spcAft>
                <a:spcPts val="0"/>
              </a:spcAft>
              <a:buClr>
                <a:srgbClr val="434343"/>
              </a:buClr>
              <a:buSzPts val="1200"/>
              <a:buChar char="○"/>
              <a:defRPr sz="1200">
                <a:solidFill>
                  <a:srgbClr val="434343"/>
                </a:solidFill>
              </a:defRPr>
            </a:lvl5pPr>
            <a:lvl6pPr indent="-304800" lvl="5" marL="2743200" algn="l">
              <a:lnSpc>
                <a:spcPct val="115000"/>
              </a:lnSpc>
              <a:spcBef>
                <a:spcPts val="1600"/>
              </a:spcBef>
              <a:spcAft>
                <a:spcPts val="0"/>
              </a:spcAft>
              <a:buClr>
                <a:srgbClr val="434343"/>
              </a:buClr>
              <a:buSzPts val="1200"/>
              <a:buChar char="■"/>
              <a:defRPr sz="1200">
                <a:solidFill>
                  <a:srgbClr val="434343"/>
                </a:solidFill>
              </a:defRPr>
            </a:lvl6pPr>
            <a:lvl7pPr indent="-304800" lvl="6" marL="3200400" algn="l">
              <a:lnSpc>
                <a:spcPct val="115000"/>
              </a:lnSpc>
              <a:spcBef>
                <a:spcPts val="1600"/>
              </a:spcBef>
              <a:spcAft>
                <a:spcPts val="0"/>
              </a:spcAft>
              <a:buClr>
                <a:srgbClr val="434343"/>
              </a:buClr>
              <a:buSzPts val="1200"/>
              <a:buChar char="●"/>
              <a:defRPr sz="1200">
                <a:solidFill>
                  <a:srgbClr val="434343"/>
                </a:solidFill>
              </a:defRPr>
            </a:lvl7pPr>
            <a:lvl8pPr indent="-304800" lvl="7" marL="3657600" algn="l">
              <a:lnSpc>
                <a:spcPct val="115000"/>
              </a:lnSpc>
              <a:spcBef>
                <a:spcPts val="1600"/>
              </a:spcBef>
              <a:spcAft>
                <a:spcPts val="0"/>
              </a:spcAft>
              <a:buClr>
                <a:srgbClr val="434343"/>
              </a:buClr>
              <a:buSzPts val="1200"/>
              <a:buChar char="○"/>
              <a:defRPr sz="1200">
                <a:solidFill>
                  <a:srgbClr val="434343"/>
                </a:solidFill>
              </a:defRPr>
            </a:lvl8pPr>
            <a:lvl9pPr indent="-304800" lvl="8" marL="4114800" algn="l">
              <a:lnSpc>
                <a:spcPct val="115000"/>
              </a:lnSpc>
              <a:spcBef>
                <a:spcPts val="1600"/>
              </a:spcBef>
              <a:spcAft>
                <a:spcPts val="1600"/>
              </a:spcAft>
              <a:buClr>
                <a:srgbClr val="434343"/>
              </a:buClr>
              <a:buSzPts val="1200"/>
              <a:buChar char="■"/>
              <a:defRPr sz="1200">
                <a:solidFill>
                  <a:srgbClr val="434343"/>
                </a:solidFill>
              </a:defRPr>
            </a:lvl9pPr>
          </a:lstStyle>
          <a:p/>
        </p:txBody>
      </p:sp>
      <p:sp>
        <p:nvSpPr>
          <p:cNvPr id="89" name="Google Shape;89;p13"/>
          <p:cNvSpPr txBox="1"/>
          <p:nvPr>
            <p:ph idx="2" type="body"/>
          </p:nvPr>
        </p:nvSpPr>
        <p:spPr>
          <a:xfrm>
            <a:off x="6412675" y="283350"/>
            <a:ext cx="2395200" cy="1702500"/>
          </a:xfrm>
          <a:prstGeom prst="rect">
            <a:avLst/>
          </a:prstGeom>
          <a:noFill/>
        </p:spPr>
        <p:txBody>
          <a:bodyPr anchorCtr="0" anchor="t" bIns="91425" lIns="91425" spcFirstLastPara="1" rIns="91425" wrap="square" tIns="91425"/>
          <a:lstStyle>
            <a:lvl1pPr indent="-304800" lvl="0" marL="457200" algn="l">
              <a:lnSpc>
                <a:spcPct val="115000"/>
              </a:lnSpc>
              <a:spcBef>
                <a:spcPts val="0"/>
              </a:spcBef>
              <a:spcAft>
                <a:spcPts val="0"/>
              </a:spcAft>
              <a:buClr>
                <a:srgbClr val="434343"/>
              </a:buClr>
              <a:buSzPts val="1200"/>
              <a:buChar char="●"/>
              <a:defRPr sz="1200">
                <a:solidFill>
                  <a:srgbClr val="434343"/>
                </a:solidFill>
              </a:defRPr>
            </a:lvl1pPr>
            <a:lvl2pPr indent="-304800" lvl="1" marL="914400" algn="l">
              <a:lnSpc>
                <a:spcPct val="115000"/>
              </a:lnSpc>
              <a:spcBef>
                <a:spcPts val="1600"/>
              </a:spcBef>
              <a:spcAft>
                <a:spcPts val="0"/>
              </a:spcAft>
              <a:buClr>
                <a:srgbClr val="434343"/>
              </a:buClr>
              <a:buSzPts val="1200"/>
              <a:buChar char="○"/>
              <a:defRPr sz="1200">
                <a:solidFill>
                  <a:srgbClr val="434343"/>
                </a:solidFill>
              </a:defRPr>
            </a:lvl2pPr>
            <a:lvl3pPr indent="-304800" lvl="2" marL="1371600" algn="l">
              <a:lnSpc>
                <a:spcPct val="115000"/>
              </a:lnSpc>
              <a:spcBef>
                <a:spcPts val="1600"/>
              </a:spcBef>
              <a:spcAft>
                <a:spcPts val="0"/>
              </a:spcAft>
              <a:buClr>
                <a:srgbClr val="434343"/>
              </a:buClr>
              <a:buSzPts val="1200"/>
              <a:buChar char="■"/>
              <a:defRPr sz="1200">
                <a:solidFill>
                  <a:srgbClr val="434343"/>
                </a:solidFill>
              </a:defRPr>
            </a:lvl3pPr>
            <a:lvl4pPr indent="-304800" lvl="3" marL="1828800" algn="l">
              <a:lnSpc>
                <a:spcPct val="115000"/>
              </a:lnSpc>
              <a:spcBef>
                <a:spcPts val="1600"/>
              </a:spcBef>
              <a:spcAft>
                <a:spcPts val="0"/>
              </a:spcAft>
              <a:buClr>
                <a:srgbClr val="434343"/>
              </a:buClr>
              <a:buSzPts val="1200"/>
              <a:buChar char="●"/>
              <a:defRPr sz="1200">
                <a:solidFill>
                  <a:srgbClr val="434343"/>
                </a:solidFill>
              </a:defRPr>
            </a:lvl4pPr>
            <a:lvl5pPr indent="-304800" lvl="4" marL="2286000" algn="l">
              <a:lnSpc>
                <a:spcPct val="115000"/>
              </a:lnSpc>
              <a:spcBef>
                <a:spcPts val="1600"/>
              </a:spcBef>
              <a:spcAft>
                <a:spcPts val="0"/>
              </a:spcAft>
              <a:buClr>
                <a:srgbClr val="434343"/>
              </a:buClr>
              <a:buSzPts val="1200"/>
              <a:buChar char="○"/>
              <a:defRPr sz="1200">
                <a:solidFill>
                  <a:srgbClr val="434343"/>
                </a:solidFill>
              </a:defRPr>
            </a:lvl5pPr>
            <a:lvl6pPr indent="-304800" lvl="5" marL="2743200" algn="l">
              <a:lnSpc>
                <a:spcPct val="115000"/>
              </a:lnSpc>
              <a:spcBef>
                <a:spcPts val="1600"/>
              </a:spcBef>
              <a:spcAft>
                <a:spcPts val="0"/>
              </a:spcAft>
              <a:buClr>
                <a:srgbClr val="434343"/>
              </a:buClr>
              <a:buSzPts val="1200"/>
              <a:buChar char="■"/>
              <a:defRPr sz="1200">
                <a:solidFill>
                  <a:srgbClr val="434343"/>
                </a:solidFill>
              </a:defRPr>
            </a:lvl6pPr>
            <a:lvl7pPr indent="-304800" lvl="6" marL="3200400" algn="l">
              <a:lnSpc>
                <a:spcPct val="115000"/>
              </a:lnSpc>
              <a:spcBef>
                <a:spcPts val="1600"/>
              </a:spcBef>
              <a:spcAft>
                <a:spcPts val="0"/>
              </a:spcAft>
              <a:buClr>
                <a:srgbClr val="434343"/>
              </a:buClr>
              <a:buSzPts val="1200"/>
              <a:buChar char="●"/>
              <a:defRPr sz="1200">
                <a:solidFill>
                  <a:srgbClr val="434343"/>
                </a:solidFill>
              </a:defRPr>
            </a:lvl7pPr>
            <a:lvl8pPr indent="-304800" lvl="7" marL="3657600" algn="l">
              <a:lnSpc>
                <a:spcPct val="115000"/>
              </a:lnSpc>
              <a:spcBef>
                <a:spcPts val="1600"/>
              </a:spcBef>
              <a:spcAft>
                <a:spcPts val="0"/>
              </a:spcAft>
              <a:buClr>
                <a:srgbClr val="434343"/>
              </a:buClr>
              <a:buSzPts val="1200"/>
              <a:buChar char="○"/>
              <a:defRPr sz="1200">
                <a:solidFill>
                  <a:srgbClr val="434343"/>
                </a:solidFill>
              </a:defRPr>
            </a:lvl8pPr>
            <a:lvl9pPr indent="-304800" lvl="8" marL="4114800" algn="l">
              <a:lnSpc>
                <a:spcPct val="115000"/>
              </a:lnSpc>
              <a:spcBef>
                <a:spcPts val="1600"/>
              </a:spcBef>
              <a:spcAft>
                <a:spcPts val="1600"/>
              </a:spcAft>
              <a:buClr>
                <a:srgbClr val="434343"/>
              </a:buClr>
              <a:buSzPts val="1200"/>
              <a:buChar char="■"/>
              <a:defRPr sz="1200">
                <a:solidFill>
                  <a:srgbClr val="434343"/>
                </a:solidFill>
              </a:defRPr>
            </a:lvl9pPr>
          </a:lstStyle>
          <a:p/>
        </p:txBody>
      </p:sp>
      <p:sp>
        <p:nvSpPr>
          <p:cNvPr id="90" name="Google Shape;90;p13"/>
          <p:cNvSpPr txBox="1"/>
          <p:nvPr>
            <p:ph idx="3" type="body"/>
          </p:nvPr>
        </p:nvSpPr>
        <p:spPr>
          <a:xfrm>
            <a:off x="3374375" y="2855100"/>
            <a:ext cx="2395200" cy="1702500"/>
          </a:xfrm>
          <a:prstGeom prst="rect">
            <a:avLst/>
          </a:prstGeom>
          <a:noFill/>
        </p:spPr>
        <p:txBody>
          <a:bodyPr anchorCtr="0" anchor="t" bIns="91425" lIns="91425" spcFirstLastPara="1" rIns="91425" wrap="square" tIns="91425"/>
          <a:lstStyle>
            <a:lvl1pPr indent="-304800" lvl="0" marL="457200" algn="l">
              <a:lnSpc>
                <a:spcPct val="115000"/>
              </a:lnSpc>
              <a:spcBef>
                <a:spcPts val="0"/>
              </a:spcBef>
              <a:spcAft>
                <a:spcPts val="0"/>
              </a:spcAft>
              <a:buClr>
                <a:srgbClr val="434343"/>
              </a:buClr>
              <a:buSzPts val="1200"/>
              <a:buChar char="●"/>
              <a:defRPr sz="1200">
                <a:solidFill>
                  <a:srgbClr val="434343"/>
                </a:solidFill>
              </a:defRPr>
            </a:lvl1pPr>
            <a:lvl2pPr indent="-304800" lvl="1" marL="914400" algn="l">
              <a:lnSpc>
                <a:spcPct val="115000"/>
              </a:lnSpc>
              <a:spcBef>
                <a:spcPts val="1600"/>
              </a:spcBef>
              <a:spcAft>
                <a:spcPts val="0"/>
              </a:spcAft>
              <a:buClr>
                <a:srgbClr val="434343"/>
              </a:buClr>
              <a:buSzPts val="1200"/>
              <a:buChar char="○"/>
              <a:defRPr sz="1200">
                <a:solidFill>
                  <a:srgbClr val="434343"/>
                </a:solidFill>
              </a:defRPr>
            </a:lvl2pPr>
            <a:lvl3pPr indent="-304800" lvl="2" marL="1371600" algn="l">
              <a:lnSpc>
                <a:spcPct val="115000"/>
              </a:lnSpc>
              <a:spcBef>
                <a:spcPts val="1600"/>
              </a:spcBef>
              <a:spcAft>
                <a:spcPts val="0"/>
              </a:spcAft>
              <a:buClr>
                <a:srgbClr val="434343"/>
              </a:buClr>
              <a:buSzPts val="1200"/>
              <a:buChar char="■"/>
              <a:defRPr sz="1200">
                <a:solidFill>
                  <a:srgbClr val="434343"/>
                </a:solidFill>
              </a:defRPr>
            </a:lvl3pPr>
            <a:lvl4pPr indent="-304800" lvl="3" marL="1828800" algn="l">
              <a:lnSpc>
                <a:spcPct val="115000"/>
              </a:lnSpc>
              <a:spcBef>
                <a:spcPts val="1600"/>
              </a:spcBef>
              <a:spcAft>
                <a:spcPts val="0"/>
              </a:spcAft>
              <a:buClr>
                <a:srgbClr val="434343"/>
              </a:buClr>
              <a:buSzPts val="1200"/>
              <a:buChar char="●"/>
              <a:defRPr sz="1200">
                <a:solidFill>
                  <a:srgbClr val="434343"/>
                </a:solidFill>
              </a:defRPr>
            </a:lvl4pPr>
            <a:lvl5pPr indent="-304800" lvl="4" marL="2286000" algn="l">
              <a:lnSpc>
                <a:spcPct val="115000"/>
              </a:lnSpc>
              <a:spcBef>
                <a:spcPts val="1600"/>
              </a:spcBef>
              <a:spcAft>
                <a:spcPts val="0"/>
              </a:spcAft>
              <a:buClr>
                <a:srgbClr val="434343"/>
              </a:buClr>
              <a:buSzPts val="1200"/>
              <a:buChar char="○"/>
              <a:defRPr sz="1200">
                <a:solidFill>
                  <a:srgbClr val="434343"/>
                </a:solidFill>
              </a:defRPr>
            </a:lvl5pPr>
            <a:lvl6pPr indent="-304800" lvl="5" marL="2743200" algn="l">
              <a:lnSpc>
                <a:spcPct val="115000"/>
              </a:lnSpc>
              <a:spcBef>
                <a:spcPts val="1600"/>
              </a:spcBef>
              <a:spcAft>
                <a:spcPts val="0"/>
              </a:spcAft>
              <a:buClr>
                <a:srgbClr val="434343"/>
              </a:buClr>
              <a:buSzPts val="1200"/>
              <a:buChar char="■"/>
              <a:defRPr sz="1200">
                <a:solidFill>
                  <a:srgbClr val="434343"/>
                </a:solidFill>
              </a:defRPr>
            </a:lvl6pPr>
            <a:lvl7pPr indent="-304800" lvl="6" marL="3200400" algn="l">
              <a:lnSpc>
                <a:spcPct val="115000"/>
              </a:lnSpc>
              <a:spcBef>
                <a:spcPts val="1600"/>
              </a:spcBef>
              <a:spcAft>
                <a:spcPts val="0"/>
              </a:spcAft>
              <a:buClr>
                <a:srgbClr val="434343"/>
              </a:buClr>
              <a:buSzPts val="1200"/>
              <a:buChar char="●"/>
              <a:defRPr sz="1200">
                <a:solidFill>
                  <a:srgbClr val="434343"/>
                </a:solidFill>
              </a:defRPr>
            </a:lvl7pPr>
            <a:lvl8pPr indent="-304800" lvl="7" marL="3657600" algn="l">
              <a:lnSpc>
                <a:spcPct val="115000"/>
              </a:lnSpc>
              <a:spcBef>
                <a:spcPts val="1600"/>
              </a:spcBef>
              <a:spcAft>
                <a:spcPts val="0"/>
              </a:spcAft>
              <a:buClr>
                <a:srgbClr val="434343"/>
              </a:buClr>
              <a:buSzPts val="1200"/>
              <a:buChar char="○"/>
              <a:defRPr sz="1200">
                <a:solidFill>
                  <a:srgbClr val="434343"/>
                </a:solidFill>
              </a:defRPr>
            </a:lvl8pPr>
            <a:lvl9pPr indent="-304800" lvl="8" marL="4114800" algn="l">
              <a:lnSpc>
                <a:spcPct val="115000"/>
              </a:lnSpc>
              <a:spcBef>
                <a:spcPts val="1600"/>
              </a:spcBef>
              <a:spcAft>
                <a:spcPts val="1600"/>
              </a:spcAft>
              <a:buClr>
                <a:srgbClr val="434343"/>
              </a:buClr>
              <a:buSzPts val="1200"/>
              <a:buChar char="■"/>
              <a:defRPr sz="1200">
                <a:solidFill>
                  <a:srgbClr val="434343"/>
                </a:solidFill>
              </a:defRPr>
            </a:lvl9pPr>
          </a:lstStyle>
          <a:p/>
        </p:txBody>
      </p:sp>
      <p:sp>
        <p:nvSpPr>
          <p:cNvPr id="91" name="Google Shape;91;p13"/>
          <p:cNvSpPr txBox="1"/>
          <p:nvPr>
            <p:ph idx="4" type="body"/>
          </p:nvPr>
        </p:nvSpPr>
        <p:spPr>
          <a:xfrm>
            <a:off x="6408400" y="2855100"/>
            <a:ext cx="2395200" cy="1702500"/>
          </a:xfrm>
          <a:prstGeom prst="rect">
            <a:avLst/>
          </a:prstGeom>
          <a:noFill/>
        </p:spPr>
        <p:txBody>
          <a:bodyPr anchorCtr="0" anchor="t" bIns="91425" lIns="91425" spcFirstLastPara="1" rIns="91425" wrap="square" tIns="91425"/>
          <a:lstStyle>
            <a:lvl1pPr indent="-304800" lvl="0" marL="457200" algn="l">
              <a:lnSpc>
                <a:spcPct val="115000"/>
              </a:lnSpc>
              <a:spcBef>
                <a:spcPts val="0"/>
              </a:spcBef>
              <a:spcAft>
                <a:spcPts val="0"/>
              </a:spcAft>
              <a:buClr>
                <a:srgbClr val="434343"/>
              </a:buClr>
              <a:buSzPts val="1200"/>
              <a:buChar char="●"/>
              <a:defRPr sz="1200">
                <a:solidFill>
                  <a:srgbClr val="434343"/>
                </a:solidFill>
              </a:defRPr>
            </a:lvl1pPr>
            <a:lvl2pPr indent="-304800" lvl="1" marL="914400" algn="l">
              <a:lnSpc>
                <a:spcPct val="115000"/>
              </a:lnSpc>
              <a:spcBef>
                <a:spcPts val="1600"/>
              </a:spcBef>
              <a:spcAft>
                <a:spcPts val="0"/>
              </a:spcAft>
              <a:buClr>
                <a:srgbClr val="434343"/>
              </a:buClr>
              <a:buSzPts val="1200"/>
              <a:buChar char="○"/>
              <a:defRPr sz="1200">
                <a:solidFill>
                  <a:srgbClr val="434343"/>
                </a:solidFill>
              </a:defRPr>
            </a:lvl2pPr>
            <a:lvl3pPr indent="-304800" lvl="2" marL="1371600" algn="l">
              <a:lnSpc>
                <a:spcPct val="115000"/>
              </a:lnSpc>
              <a:spcBef>
                <a:spcPts val="1600"/>
              </a:spcBef>
              <a:spcAft>
                <a:spcPts val="0"/>
              </a:spcAft>
              <a:buClr>
                <a:srgbClr val="434343"/>
              </a:buClr>
              <a:buSzPts val="1200"/>
              <a:buChar char="■"/>
              <a:defRPr sz="1200">
                <a:solidFill>
                  <a:srgbClr val="434343"/>
                </a:solidFill>
              </a:defRPr>
            </a:lvl3pPr>
            <a:lvl4pPr indent="-304800" lvl="3" marL="1828800" algn="l">
              <a:lnSpc>
                <a:spcPct val="115000"/>
              </a:lnSpc>
              <a:spcBef>
                <a:spcPts val="1600"/>
              </a:spcBef>
              <a:spcAft>
                <a:spcPts val="0"/>
              </a:spcAft>
              <a:buClr>
                <a:srgbClr val="434343"/>
              </a:buClr>
              <a:buSzPts val="1200"/>
              <a:buChar char="●"/>
              <a:defRPr sz="1200">
                <a:solidFill>
                  <a:srgbClr val="434343"/>
                </a:solidFill>
              </a:defRPr>
            </a:lvl4pPr>
            <a:lvl5pPr indent="-304800" lvl="4" marL="2286000" algn="l">
              <a:lnSpc>
                <a:spcPct val="115000"/>
              </a:lnSpc>
              <a:spcBef>
                <a:spcPts val="1600"/>
              </a:spcBef>
              <a:spcAft>
                <a:spcPts val="0"/>
              </a:spcAft>
              <a:buClr>
                <a:srgbClr val="434343"/>
              </a:buClr>
              <a:buSzPts val="1200"/>
              <a:buChar char="○"/>
              <a:defRPr sz="1200">
                <a:solidFill>
                  <a:srgbClr val="434343"/>
                </a:solidFill>
              </a:defRPr>
            </a:lvl5pPr>
            <a:lvl6pPr indent="-304800" lvl="5" marL="2743200" algn="l">
              <a:lnSpc>
                <a:spcPct val="115000"/>
              </a:lnSpc>
              <a:spcBef>
                <a:spcPts val="1600"/>
              </a:spcBef>
              <a:spcAft>
                <a:spcPts val="0"/>
              </a:spcAft>
              <a:buClr>
                <a:srgbClr val="434343"/>
              </a:buClr>
              <a:buSzPts val="1200"/>
              <a:buChar char="■"/>
              <a:defRPr sz="1200">
                <a:solidFill>
                  <a:srgbClr val="434343"/>
                </a:solidFill>
              </a:defRPr>
            </a:lvl6pPr>
            <a:lvl7pPr indent="-304800" lvl="6" marL="3200400" algn="l">
              <a:lnSpc>
                <a:spcPct val="115000"/>
              </a:lnSpc>
              <a:spcBef>
                <a:spcPts val="1600"/>
              </a:spcBef>
              <a:spcAft>
                <a:spcPts val="0"/>
              </a:spcAft>
              <a:buClr>
                <a:srgbClr val="434343"/>
              </a:buClr>
              <a:buSzPts val="1200"/>
              <a:buChar char="●"/>
              <a:defRPr sz="1200">
                <a:solidFill>
                  <a:srgbClr val="434343"/>
                </a:solidFill>
              </a:defRPr>
            </a:lvl7pPr>
            <a:lvl8pPr indent="-304800" lvl="7" marL="3657600" algn="l">
              <a:lnSpc>
                <a:spcPct val="115000"/>
              </a:lnSpc>
              <a:spcBef>
                <a:spcPts val="1600"/>
              </a:spcBef>
              <a:spcAft>
                <a:spcPts val="0"/>
              </a:spcAft>
              <a:buClr>
                <a:srgbClr val="434343"/>
              </a:buClr>
              <a:buSzPts val="1200"/>
              <a:buChar char="○"/>
              <a:defRPr sz="1200">
                <a:solidFill>
                  <a:srgbClr val="434343"/>
                </a:solidFill>
              </a:defRPr>
            </a:lvl8pPr>
            <a:lvl9pPr indent="-304800" lvl="8" marL="4114800" algn="l">
              <a:lnSpc>
                <a:spcPct val="115000"/>
              </a:lnSpc>
              <a:spcBef>
                <a:spcPts val="1600"/>
              </a:spcBef>
              <a:spcAft>
                <a:spcPts val="1600"/>
              </a:spcAft>
              <a:buClr>
                <a:srgbClr val="434343"/>
              </a:buClr>
              <a:buSzPts val="1200"/>
              <a:buChar char="■"/>
              <a:defRPr sz="1200">
                <a:solidFill>
                  <a:srgbClr val="434343"/>
                </a:solidFill>
              </a:defRPr>
            </a:lvl9pPr>
          </a:lstStyle>
          <a:p/>
        </p:txBody>
      </p:sp>
      <p:sp>
        <p:nvSpPr>
          <p:cNvPr id="92" name="Google Shape;92;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miguelgomez.io/xamarin/xamarin-forms-apps-nativas-introduccion/" TargetMode="External"/><Relationship Id="rId4" Type="http://schemas.openxmlformats.org/officeDocument/2006/relationships/hyperlink" Target="https://docs.microsoft.com/es-es/xamarin/xamarin-forms/user-interface/controls/view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mailto:angelrenegarcia13@gmail.com" TargetMode="Externa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5.png"/><Relationship Id="rId6" Type="http://schemas.openxmlformats.org/officeDocument/2006/relationships/image" Target="../media/image14.png"/><Relationship Id="rId7"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s://docs.microsoft.com/es-es/xamarin/ios/get-started/installation/windows/connecting-to-mac/index" TargetMode="External"/><Relationship Id="rId4" Type="http://schemas.openxmlformats.org/officeDocument/2006/relationships/hyperlink" Target="https://developer.xamarin.com/releases/vs/xamarin.vs_4/xamarin.vs_4.2/#Xamarin.Mac_minimum_support."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pic>
        <p:nvPicPr>
          <p:cNvPr id="97" name="Google Shape;97;p14"/>
          <p:cNvPicPr preferRelativeResize="0"/>
          <p:nvPr/>
        </p:nvPicPr>
        <p:blipFill rotWithShape="1">
          <a:blip r:embed="rId3">
            <a:alphaModFix amt="64000"/>
          </a:blip>
          <a:srcRect b="26224" l="6449" r="7328" t="8115"/>
          <a:stretch/>
        </p:blipFill>
        <p:spPr>
          <a:xfrm>
            <a:off x="0" y="500775"/>
            <a:ext cx="9144000" cy="4642727"/>
          </a:xfrm>
          <a:prstGeom prst="rect">
            <a:avLst/>
          </a:prstGeom>
          <a:noFill/>
          <a:ln>
            <a:noFill/>
          </a:ln>
        </p:spPr>
      </p:pic>
      <p:sp>
        <p:nvSpPr>
          <p:cNvPr id="98" name="Google Shape;98;p14"/>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Desarrollo de Apps con Xamarin Forms.</a:t>
            </a:r>
            <a:endParaRPr/>
          </a:p>
        </p:txBody>
      </p:sp>
      <p:sp>
        <p:nvSpPr>
          <p:cNvPr id="99" name="Google Shape;99;p14"/>
          <p:cNvSpPr txBox="1"/>
          <p:nvPr>
            <p:ph idx="1" type="subTitle"/>
          </p:nvPr>
        </p:nvSpPr>
        <p:spPr>
          <a:xfrm>
            <a:off x="729627" y="25717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Curso básico de introducción.</a:t>
            </a:r>
            <a:endParaRPr/>
          </a:p>
        </p:txBody>
      </p:sp>
      <p:sp>
        <p:nvSpPr>
          <p:cNvPr id="100" name="Google Shape;100;p14"/>
          <p:cNvSpPr txBox="1"/>
          <p:nvPr>
            <p:ph idx="1" type="subTitle"/>
          </p:nvPr>
        </p:nvSpPr>
        <p:spPr>
          <a:xfrm>
            <a:off x="729627" y="4420775"/>
            <a:ext cx="7688100" cy="541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Por Angel Garcia.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3"/>
          <p:cNvSpPr txBox="1"/>
          <p:nvPr>
            <p:ph type="title"/>
          </p:nvPr>
        </p:nvSpPr>
        <p:spPr>
          <a:xfrm>
            <a:off x="729450" y="12424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rgbClr val="434343"/>
                </a:solidFill>
              </a:rPr>
              <a:t>Easter Eggs! Xamarin Live Player (preview).</a:t>
            </a:r>
            <a:endParaRPr sz="1800">
              <a:solidFill>
                <a:srgbClr val="434343"/>
              </a:solidFill>
              <a:latin typeface="Lato"/>
              <a:ea typeface="Lato"/>
              <a:cs typeface="Lato"/>
              <a:sym typeface="Lato"/>
            </a:endParaRPr>
          </a:p>
          <a:p>
            <a:pPr indent="0" lvl="0" marL="0" rtl="0" algn="l">
              <a:spcBef>
                <a:spcPts val="0"/>
              </a:spcBef>
              <a:spcAft>
                <a:spcPts val="0"/>
              </a:spcAft>
              <a:buNone/>
            </a:pPr>
            <a:r>
              <a:t/>
            </a:r>
            <a:endParaRPr sz="1000">
              <a:highlight>
                <a:srgbClr val="666666"/>
              </a:highlight>
              <a:latin typeface="Lato"/>
              <a:ea typeface="Lato"/>
              <a:cs typeface="Lato"/>
              <a:sym typeface="Lato"/>
            </a:endParaRPr>
          </a:p>
        </p:txBody>
      </p:sp>
      <p:pic>
        <p:nvPicPr>
          <p:cNvPr id="169" name="Google Shape;169;p23"/>
          <p:cNvPicPr preferRelativeResize="0"/>
          <p:nvPr/>
        </p:nvPicPr>
        <p:blipFill>
          <a:blip r:embed="rId3">
            <a:alphaModFix/>
          </a:blip>
          <a:stretch>
            <a:fillRect/>
          </a:stretch>
        </p:blipFill>
        <p:spPr>
          <a:xfrm>
            <a:off x="1753625" y="1701450"/>
            <a:ext cx="5754474" cy="3403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Vamo’ al mambo!</a:t>
            </a:r>
            <a:endParaRPr/>
          </a:p>
        </p:txBody>
      </p:sp>
      <p:sp>
        <p:nvSpPr>
          <p:cNvPr id="175" name="Google Shape;175;p24"/>
          <p:cNvSpPr txBox="1"/>
          <p:nvPr>
            <p:ph idx="1" type="body"/>
          </p:nvPr>
        </p:nvSpPr>
        <p:spPr>
          <a:xfrm>
            <a:off x="729450" y="2078875"/>
            <a:ext cx="3130800" cy="29121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AutoNum type="arabicPeriod"/>
            </a:pPr>
            <a:r>
              <a:rPr lang="es"/>
              <a:t>Abrimos VS.</a:t>
            </a:r>
            <a:endParaRPr/>
          </a:p>
          <a:p>
            <a:pPr indent="-311150" lvl="0" marL="457200" rtl="0" algn="l">
              <a:lnSpc>
                <a:spcPct val="150000"/>
              </a:lnSpc>
              <a:spcBef>
                <a:spcPts val="0"/>
              </a:spcBef>
              <a:spcAft>
                <a:spcPts val="0"/>
              </a:spcAft>
              <a:buSzPts val="1300"/>
              <a:buAutoNum type="arabicPeriod"/>
            </a:pPr>
            <a:r>
              <a:rPr lang="es"/>
              <a:t>File &gt; New &gt; Project</a:t>
            </a:r>
            <a:endParaRPr/>
          </a:p>
          <a:p>
            <a:pPr indent="-311150" lvl="0" marL="457200" rtl="0" algn="l">
              <a:lnSpc>
                <a:spcPct val="150000"/>
              </a:lnSpc>
              <a:spcBef>
                <a:spcPts val="0"/>
              </a:spcBef>
              <a:spcAft>
                <a:spcPts val="0"/>
              </a:spcAft>
              <a:buSzPts val="1300"/>
              <a:buAutoNum type="arabicPeriod"/>
            </a:pPr>
            <a:r>
              <a:rPr lang="es"/>
              <a:t>Elegimos Cross-Platform (C#)</a:t>
            </a:r>
            <a:endParaRPr/>
          </a:p>
          <a:p>
            <a:pPr indent="-311150" lvl="0" marL="457200" rtl="0" algn="l">
              <a:lnSpc>
                <a:spcPct val="150000"/>
              </a:lnSpc>
              <a:spcBef>
                <a:spcPts val="0"/>
              </a:spcBef>
              <a:spcAft>
                <a:spcPts val="0"/>
              </a:spcAft>
              <a:buSzPts val="1300"/>
              <a:buAutoNum type="arabicPeriod"/>
            </a:pPr>
            <a:r>
              <a:rPr lang="es"/>
              <a:t>Luego Mobile App (Xam. Forms)</a:t>
            </a:r>
            <a:endParaRPr/>
          </a:p>
          <a:p>
            <a:pPr indent="-311150" lvl="0" marL="457200" rtl="0" algn="l">
              <a:lnSpc>
                <a:spcPct val="150000"/>
              </a:lnSpc>
              <a:spcBef>
                <a:spcPts val="0"/>
              </a:spcBef>
              <a:spcAft>
                <a:spcPts val="0"/>
              </a:spcAft>
              <a:buSzPts val="1300"/>
              <a:buAutoNum type="arabicPeriod"/>
            </a:pPr>
            <a:r>
              <a:rPr lang="es"/>
              <a:t>Escogemos el template por defecto: </a:t>
            </a:r>
            <a:r>
              <a:rPr b="1" lang="es"/>
              <a:t>Blank App</a:t>
            </a:r>
            <a:endParaRPr b="1"/>
          </a:p>
          <a:p>
            <a:pPr indent="-311150" lvl="0" marL="457200" rtl="0" algn="l">
              <a:lnSpc>
                <a:spcPct val="150000"/>
              </a:lnSpc>
              <a:spcBef>
                <a:spcPts val="0"/>
              </a:spcBef>
              <a:spcAft>
                <a:spcPts val="0"/>
              </a:spcAft>
              <a:buSzPts val="1300"/>
              <a:buAutoNum type="arabicPeriod"/>
            </a:pPr>
            <a:r>
              <a:rPr lang="es"/>
              <a:t>Y en el Code Sharing Strategy elegimos </a:t>
            </a:r>
            <a:r>
              <a:rPr b="1" lang="es"/>
              <a:t>.NET Standard</a:t>
            </a:r>
            <a:endParaRPr b="1"/>
          </a:p>
          <a:p>
            <a:pPr indent="-311150" lvl="0" marL="457200" rtl="0" algn="l">
              <a:lnSpc>
                <a:spcPct val="150000"/>
              </a:lnSpc>
              <a:spcBef>
                <a:spcPts val="0"/>
              </a:spcBef>
              <a:spcAft>
                <a:spcPts val="0"/>
              </a:spcAft>
              <a:buSzPts val="1300"/>
              <a:buAutoNum type="arabicPeriod"/>
            </a:pPr>
            <a:r>
              <a:rPr lang="es"/>
              <a:t>Build &amp; Run!</a:t>
            </a:r>
            <a:endParaRPr/>
          </a:p>
        </p:txBody>
      </p:sp>
      <p:pic>
        <p:nvPicPr>
          <p:cNvPr id="176" name="Google Shape;176;p24"/>
          <p:cNvPicPr preferRelativeResize="0"/>
          <p:nvPr/>
        </p:nvPicPr>
        <p:blipFill rotWithShape="1">
          <a:blip r:embed="rId3">
            <a:alphaModFix/>
          </a:blip>
          <a:srcRect b="9746" l="19026" r="19438" t="9835"/>
          <a:stretch/>
        </p:blipFill>
        <p:spPr>
          <a:xfrm>
            <a:off x="5541425" y="503250"/>
            <a:ext cx="3373973" cy="2372349"/>
          </a:xfrm>
          <a:prstGeom prst="rect">
            <a:avLst/>
          </a:prstGeom>
          <a:noFill/>
          <a:ln>
            <a:noFill/>
          </a:ln>
        </p:spPr>
      </p:pic>
      <p:pic>
        <p:nvPicPr>
          <p:cNvPr id="177" name="Google Shape;177;p24"/>
          <p:cNvPicPr preferRelativeResize="0"/>
          <p:nvPr/>
        </p:nvPicPr>
        <p:blipFill>
          <a:blip r:embed="rId4">
            <a:alphaModFix/>
          </a:blip>
          <a:stretch>
            <a:fillRect/>
          </a:stretch>
        </p:blipFill>
        <p:spPr>
          <a:xfrm>
            <a:off x="5336200" y="3027999"/>
            <a:ext cx="3656910" cy="19631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“Pero, házlo tú a ver...”</a:t>
            </a:r>
            <a:endParaRPr/>
          </a:p>
        </p:txBody>
      </p:sp>
      <p:pic>
        <p:nvPicPr>
          <p:cNvPr id="183" name="Google Shape;183;p25"/>
          <p:cNvPicPr preferRelativeResize="0"/>
          <p:nvPr/>
        </p:nvPicPr>
        <p:blipFill>
          <a:blip r:embed="rId3">
            <a:alphaModFix/>
          </a:blip>
          <a:stretch>
            <a:fillRect/>
          </a:stretch>
        </p:blipFill>
        <p:spPr>
          <a:xfrm>
            <a:off x="4992750" y="1318650"/>
            <a:ext cx="4048170" cy="29848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Views &amp; Controls.</a:t>
            </a:r>
            <a:endParaRPr/>
          </a:p>
        </p:txBody>
      </p:sp>
      <p:sp>
        <p:nvSpPr>
          <p:cNvPr id="189" name="Google Shape;189;p26"/>
          <p:cNvSpPr txBox="1"/>
          <p:nvPr>
            <p:ph idx="1" type="body"/>
          </p:nvPr>
        </p:nvSpPr>
        <p:spPr>
          <a:xfrm>
            <a:off x="729450" y="1926475"/>
            <a:ext cx="3150900" cy="617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200">
                <a:solidFill>
                  <a:srgbClr val="000000"/>
                </a:solidFill>
                <a:highlight>
                  <a:srgbClr val="FFFFFF"/>
                </a:highlight>
              </a:rPr>
              <a:t>Las vistas son objetos de interfaz de usuario, como etiquetas y botones, controles deslizantes que se conocen normalmente como </a:t>
            </a:r>
            <a:r>
              <a:rPr i="1" lang="es" sz="1200">
                <a:solidFill>
                  <a:srgbClr val="000000"/>
                </a:solidFill>
                <a:highlight>
                  <a:srgbClr val="FFFFFF"/>
                </a:highlight>
              </a:rPr>
              <a:t>controles</a:t>
            </a:r>
            <a:r>
              <a:rPr lang="es" sz="1200">
                <a:solidFill>
                  <a:srgbClr val="000000"/>
                </a:solidFill>
                <a:highlight>
                  <a:srgbClr val="FFFFFF"/>
                </a:highlight>
              </a:rPr>
              <a:t> o </a:t>
            </a:r>
            <a:r>
              <a:rPr i="1" lang="es" sz="1200">
                <a:solidFill>
                  <a:srgbClr val="000000"/>
                </a:solidFill>
                <a:highlight>
                  <a:srgbClr val="FFFFFF"/>
                </a:highlight>
              </a:rPr>
              <a:t>widgets</a:t>
            </a:r>
            <a:r>
              <a:rPr lang="es" sz="1200">
                <a:solidFill>
                  <a:srgbClr val="000000"/>
                </a:solidFill>
                <a:highlight>
                  <a:srgbClr val="FFFFFF"/>
                </a:highlight>
              </a:rPr>
              <a:t> en otros entornos de programación de gráficos.</a:t>
            </a:r>
            <a:endParaRPr/>
          </a:p>
        </p:txBody>
      </p:sp>
      <p:pic>
        <p:nvPicPr>
          <p:cNvPr id="190" name="Google Shape;190;p26"/>
          <p:cNvPicPr preferRelativeResize="0"/>
          <p:nvPr/>
        </p:nvPicPr>
        <p:blipFill rotWithShape="1">
          <a:blip r:embed="rId3">
            <a:alphaModFix/>
          </a:blip>
          <a:srcRect b="0" l="0" r="35325" t="0"/>
          <a:stretch/>
        </p:blipFill>
        <p:spPr>
          <a:xfrm>
            <a:off x="3880350" y="487600"/>
            <a:ext cx="2473875" cy="2295124"/>
          </a:xfrm>
          <a:prstGeom prst="rect">
            <a:avLst/>
          </a:prstGeom>
          <a:noFill/>
          <a:ln>
            <a:noFill/>
          </a:ln>
        </p:spPr>
      </p:pic>
      <p:pic>
        <p:nvPicPr>
          <p:cNvPr id="191" name="Google Shape;191;p26"/>
          <p:cNvPicPr preferRelativeResize="0"/>
          <p:nvPr/>
        </p:nvPicPr>
        <p:blipFill rotWithShape="1">
          <a:blip r:embed="rId4">
            <a:alphaModFix/>
          </a:blip>
          <a:srcRect b="0" l="0" r="35325" t="0"/>
          <a:stretch/>
        </p:blipFill>
        <p:spPr>
          <a:xfrm>
            <a:off x="6658440" y="514887"/>
            <a:ext cx="2473875" cy="2295124"/>
          </a:xfrm>
          <a:prstGeom prst="rect">
            <a:avLst/>
          </a:prstGeom>
          <a:noFill/>
          <a:ln>
            <a:noFill/>
          </a:ln>
        </p:spPr>
      </p:pic>
      <p:pic>
        <p:nvPicPr>
          <p:cNvPr id="192" name="Google Shape;192;p26"/>
          <p:cNvPicPr preferRelativeResize="0"/>
          <p:nvPr/>
        </p:nvPicPr>
        <p:blipFill rotWithShape="1">
          <a:blip r:embed="rId5">
            <a:alphaModFix/>
          </a:blip>
          <a:srcRect b="0" l="0" r="35637" t="0"/>
          <a:stretch/>
        </p:blipFill>
        <p:spPr>
          <a:xfrm>
            <a:off x="6667888" y="2810000"/>
            <a:ext cx="2454999" cy="2288648"/>
          </a:xfrm>
          <a:prstGeom prst="rect">
            <a:avLst/>
          </a:prstGeom>
          <a:noFill/>
          <a:ln>
            <a:noFill/>
          </a:ln>
        </p:spPr>
      </p:pic>
      <p:pic>
        <p:nvPicPr>
          <p:cNvPr id="193" name="Google Shape;193;p26"/>
          <p:cNvPicPr preferRelativeResize="0"/>
          <p:nvPr/>
        </p:nvPicPr>
        <p:blipFill rotWithShape="1">
          <a:blip r:embed="rId6">
            <a:alphaModFix/>
          </a:blip>
          <a:srcRect b="0" l="0" r="36326" t="0"/>
          <a:stretch/>
        </p:blipFill>
        <p:spPr>
          <a:xfrm>
            <a:off x="3915625" y="2856125"/>
            <a:ext cx="2379850" cy="2242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Controles disponibles en Xamarin Forms.</a:t>
            </a:r>
            <a:endParaRPr/>
          </a:p>
        </p:txBody>
      </p:sp>
      <p:pic>
        <p:nvPicPr>
          <p:cNvPr id="199" name="Google Shape;199;p27"/>
          <p:cNvPicPr preferRelativeResize="0"/>
          <p:nvPr/>
        </p:nvPicPr>
        <p:blipFill>
          <a:blip r:embed="rId3">
            <a:alphaModFix/>
          </a:blip>
          <a:stretch>
            <a:fillRect/>
          </a:stretch>
        </p:blipFill>
        <p:spPr>
          <a:xfrm>
            <a:off x="729450" y="2120050"/>
            <a:ext cx="8021674" cy="2871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Lectura pa’ la casa.</a:t>
            </a:r>
            <a:endParaRPr/>
          </a:p>
        </p:txBody>
      </p:sp>
      <p:sp>
        <p:nvSpPr>
          <p:cNvPr id="205" name="Google Shape;205;p28"/>
          <p:cNvSpPr txBox="1"/>
          <p:nvPr>
            <p:ph idx="1" type="subTitle"/>
          </p:nvPr>
        </p:nvSpPr>
        <p:spPr>
          <a:xfrm>
            <a:off x="729625" y="3172900"/>
            <a:ext cx="7688100" cy="188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Introducción a Xamarin Forms.</a:t>
            </a:r>
            <a:endParaRPr sz="1400"/>
          </a:p>
          <a:p>
            <a:pPr indent="0" lvl="0" marL="0" rtl="0" algn="l">
              <a:spcBef>
                <a:spcPts val="0"/>
              </a:spcBef>
              <a:spcAft>
                <a:spcPts val="0"/>
              </a:spcAft>
              <a:buNone/>
            </a:pPr>
            <a:r>
              <a:rPr lang="es" sz="1400" u="sng">
                <a:solidFill>
                  <a:schemeClr val="hlink"/>
                </a:solidFill>
                <a:hlinkClick r:id="rId3"/>
              </a:rPr>
              <a:t>https://miguelgomez.io/xamarin/xamarin-forms-apps-nativas-introduccion/</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s" sz="1400"/>
              <a:t>Documentación oficial de los controles.</a:t>
            </a:r>
            <a:endParaRPr sz="1400"/>
          </a:p>
          <a:p>
            <a:pPr indent="0" lvl="0" marL="0" rtl="0" algn="l">
              <a:spcBef>
                <a:spcPts val="0"/>
              </a:spcBef>
              <a:spcAft>
                <a:spcPts val="0"/>
              </a:spcAft>
              <a:buNone/>
            </a:pPr>
            <a:r>
              <a:rPr lang="es" sz="1400" u="sng">
                <a:solidFill>
                  <a:schemeClr val="hlink"/>
                </a:solidFill>
                <a:hlinkClick r:id="rId4"/>
              </a:rPr>
              <a:t>https://docs.microsoft.com/es-es/xamarin/xamarin-forms/user-interface/controls/views</a:t>
            </a:r>
            <a:endParaRPr sz="1400"/>
          </a:p>
          <a:p>
            <a:pPr indent="0" lvl="0" marL="0" rtl="0" algn="l">
              <a:spcBef>
                <a:spcPts val="0"/>
              </a:spcBef>
              <a:spcAft>
                <a:spcPts val="0"/>
              </a:spcAft>
              <a:buNone/>
            </a:pPr>
            <a:r>
              <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29"/>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Gracias por su atención.</a:t>
            </a:r>
            <a:endParaRPr/>
          </a:p>
        </p:txBody>
      </p:sp>
      <p:sp>
        <p:nvSpPr>
          <p:cNvPr id="211" name="Google Shape;211;p29"/>
          <p:cNvSpPr txBox="1"/>
          <p:nvPr>
            <p:ph idx="1" type="subTitle"/>
          </p:nvPr>
        </p:nvSpPr>
        <p:spPr>
          <a:xfrm>
            <a:off x="3668175" y="2364600"/>
            <a:ext cx="3375000" cy="1472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a:t>Sus preguntas, dudas o sugerencias son bienvenidas.</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s" u="sng">
                <a:solidFill>
                  <a:schemeClr val="hlink"/>
                </a:solidFill>
                <a:hlinkClick r:id="rId3"/>
              </a:rPr>
              <a:t>angelrenegarcia13@gmail.com</a:t>
            </a:r>
            <a:endParaRPr/>
          </a:p>
          <a:p>
            <a:pPr indent="0" lvl="0" marL="0" rtl="0" algn="just">
              <a:spcBef>
                <a:spcPts val="0"/>
              </a:spcBef>
              <a:spcAft>
                <a:spcPts val="0"/>
              </a:spcAft>
              <a:buNone/>
            </a:pPr>
            <a:r>
              <a:t/>
            </a:r>
            <a:endParaRPr/>
          </a:p>
        </p:txBody>
      </p:sp>
      <p:pic>
        <p:nvPicPr>
          <p:cNvPr id="212" name="Google Shape;212;p29"/>
          <p:cNvPicPr preferRelativeResize="0"/>
          <p:nvPr/>
        </p:nvPicPr>
        <p:blipFill>
          <a:blip r:embed="rId4">
            <a:alphaModFix/>
          </a:blip>
          <a:stretch>
            <a:fillRect/>
          </a:stretch>
        </p:blipFill>
        <p:spPr>
          <a:xfrm>
            <a:off x="729450" y="2364600"/>
            <a:ext cx="2545675" cy="2545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1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Programa del curso.</a:t>
            </a:r>
            <a:endParaRPr/>
          </a:p>
        </p:txBody>
      </p:sp>
      <p:sp>
        <p:nvSpPr>
          <p:cNvPr id="106" name="Google Shape;106;p15"/>
          <p:cNvSpPr txBox="1"/>
          <p:nvPr>
            <p:ph idx="1" type="body"/>
          </p:nvPr>
        </p:nvSpPr>
        <p:spPr>
          <a:xfrm>
            <a:off x="729325" y="1850275"/>
            <a:ext cx="3774300" cy="3064500"/>
          </a:xfrm>
          <a:prstGeom prst="rect">
            <a:avLst/>
          </a:prstGeom>
        </p:spPr>
        <p:txBody>
          <a:bodyPr anchorCtr="0" anchor="t" bIns="91425" lIns="91425" spcFirstLastPara="1" rIns="91425" wrap="square" tIns="91425">
            <a:noAutofit/>
          </a:bodyPr>
          <a:lstStyle/>
          <a:p>
            <a:pPr indent="0" lvl="0" marL="0" rtl="0" algn="l">
              <a:lnSpc>
                <a:spcPct val="140000"/>
              </a:lnSpc>
              <a:spcBef>
                <a:spcPts val="1000"/>
              </a:spcBef>
              <a:spcAft>
                <a:spcPts val="0"/>
              </a:spcAft>
              <a:buNone/>
            </a:pPr>
            <a:r>
              <a:rPr b="1" lang="es" sz="1000">
                <a:solidFill>
                  <a:srgbClr val="666666"/>
                </a:solidFill>
                <a:latin typeface="Roboto"/>
                <a:ea typeface="Roboto"/>
                <a:cs typeface="Roboto"/>
                <a:sym typeface="Roboto"/>
              </a:rPr>
              <a:t>Módulo 1.</a:t>
            </a:r>
            <a:endParaRPr b="1" sz="1000">
              <a:solidFill>
                <a:srgbClr val="666666"/>
              </a:solidFill>
              <a:latin typeface="Roboto"/>
              <a:ea typeface="Roboto"/>
              <a:cs typeface="Roboto"/>
              <a:sym typeface="Roboto"/>
            </a:endParaRPr>
          </a:p>
          <a:p>
            <a:pPr indent="-292100" lvl="0" marL="457200" rtl="0" algn="l">
              <a:spcBef>
                <a:spcPts val="0"/>
              </a:spcBef>
              <a:spcAft>
                <a:spcPts val="0"/>
              </a:spcAft>
              <a:buClr>
                <a:srgbClr val="666666"/>
              </a:buClr>
              <a:buSzPts val="1000"/>
              <a:buChar char="●"/>
            </a:pPr>
            <a:r>
              <a:rPr lang="es" sz="1000">
                <a:solidFill>
                  <a:srgbClr val="666666"/>
                </a:solidFill>
              </a:rPr>
              <a:t>Qué es Xamarin Forms.</a:t>
            </a:r>
            <a:endParaRPr sz="1000">
              <a:solidFill>
                <a:srgbClr val="666666"/>
              </a:solidFill>
              <a:latin typeface="Roboto"/>
              <a:ea typeface="Roboto"/>
              <a:cs typeface="Roboto"/>
              <a:sym typeface="Roboto"/>
            </a:endParaRPr>
          </a:p>
          <a:p>
            <a:pPr indent="-292100" lvl="0" marL="457200" rtl="0" algn="l">
              <a:spcBef>
                <a:spcPts val="0"/>
              </a:spcBef>
              <a:spcAft>
                <a:spcPts val="0"/>
              </a:spcAft>
              <a:buClr>
                <a:srgbClr val="666666"/>
              </a:buClr>
              <a:buSzPts val="1000"/>
              <a:buChar char="●"/>
            </a:pPr>
            <a:r>
              <a:rPr lang="es" sz="1000">
                <a:solidFill>
                  <a:srgbClr val="666666"/>
                </a:solidFill>
              </a:rPr>
              <a:t>Requerimientos de Hardware y Software.</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Creando nuestra primera app..</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Views &amp; Controls.</a:t>
            </a:r>
            <a:endParaRPr sz="1000">
              <a:solidFill>
                <a:srgbClr val="666666"/>
              </a:solidFill>
            </a:endParaRPr>
          </a:p>
          <a:p>
            <a:pPr indent="0" lvl="0" marL="0" rtl="0" algn="l">
              <a:lnSpc>
                <a:spcPct val="140000"/>
              </a:lnSpc>
              <a:spcBef>
                <a:spcPts val="1600"/>
              </a:spcBef>
              <a:spcAft>
                <a:spcPts val="0"/>
              </a:spcAft>
              <a:buNone/>
            </a:pPr>
            <a:r>
              <a:rPr b="1" lang="es" sz="1000">
                <a:solidFill>
                  <a:srgbClr val="666666"/>
                </a:solidFill>
                <a:latin typeface="Roboto"/>
                <a:ea typeface="Roboto"/>
                <a:cs typeface="Roboto"/>
                <a:sym typeface="Roboto"/>
              </a:rPr>
              <a:t>Módulo 2.</a:t>
            </a:r>
            <a:endParaRPr b="1" sz="1000">
              <a:solidFill>
                <a:srgbClr val="666666"/>
              </a:solidFill>
              <a:latin typeface="Roboto"/>
              <a:ea typeface="Roboto"/>
              <a:cs typeface="Roboto"/>
              <a:sym typeface="Roboto"/>
            </a:endParaRPr>
          </a:p>
          <a:p>
            <a:pPr indent="-292100" lvl="0" marL="457200" rtl="0" algn="l">
              <a:spcBef>
                <a:spcPts val="0"/>
              </a:spcBef>
              <a:spcAft>
                <a:spcPts val="0"/>
              </a:spcAft>
              <a:buClr>
                <a:srgbClr val="666666"/>
              </a:buClr>
              <a:buSzPts val="1000"/>
              <a:buChar char="●"/>
            </a:pPr>
            <a:r>
              <a:rPr lang="es" sz="1000">
                <a:solidFill>
                  <a:srgbClr val="666666"/>
                </a:solidFill>
              </a:rPr>
              <a:t>Interfaces de usuario en Xamarin Forms (Layouts &amp; Pages).</a:t>
            </a:r>
            <a:endParaRPr sz="1000">
              <a:solidFill>
                <a:srgbClr val="666666"/>
              </a:solidFill>
            </a:endParaRPr>
          </a:p>
          <a:p>
            <a:pPr indent="-292100" lvl="1" marL="914400" rtl="0" algn="l">
              <a:spcBef>
                <a:spcPts val="0"/>
              </a:spcBef>
              <a:spcAft>
                <a:spcPts val="0"/>
              </a:spcAft>
              <a:buClr>
                <a:srgbClr val="666666"/>
              </a:buClr>
              <a:buSzPts val="1000"/>
              <a:buChar char="○"/>
            </a:pPr>
            <a:r>
              <a:rPr lang="es" sz="1000">
                <a:solidFill>
                  <a:srgbClr val="666666"/>
                </a:solidFill>
              </a:rPr>
              <a:t>XAML.</a:t>
            </a:r>
            <a:endParaRPr sz="1000">
              <a:solidFill>
                <a:srgbClr val="666666"/>
              </a:solidFill>
            </a:endParaRPr>
          </a:p>
          <a:p>
            <a:pPr indent="-292100" lvl="1" marL="914400" rtl="0" algn="l">
              <a:spcBef>
                <a:spcPts val="0"/>
              </a:spcBef>
              <a:spcAft>
                <a:spcPts val="0"/>
              </a:spcAft>
              <a:buClr>
                <a:srgbClr val="666666"/>
              </a:buClr>
              <a:buSzPts val="1000"/>
              <a:buChar char="○"/>
            </a:pPr>
            <a:r>
              <a:rPr lang="es" sz="1000">
                <a:solidFill>
                  <a:srgbClr val="666666"/>
                </a:solidFill>
              </a:rPr>
              <a:t>Code behind.</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Patrón Model-View-ViewModel (MVVM).</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Data Binding, </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Resources y estilos.</a:t>
            </a:r>
            <a:endParaRPr sz="1000">
              <a:solidFill>
                <a:srgbClr val="666666"/>
              </a:solidFill>
            </a:endParaRPr>
          </a:p>
          <a:p>
            <a:pPr indent="0" lvl="0" marL="0" rtl="0" algn="l">
              <a:spcBef>
                <a:spcPts val="1600"/>
              </a:spcBef>
              <a:spcAft>
                <a:spcPts val="1600"/>
              </a:spcAft>
              <a:buNone/>
            </a:pPr>
            <a:r>
              <a:t/>
            </a:r>
            <a:endParaRPr/>
          </a:p>
        </p:txBody>
      </p:sp>
      <p:sp>
        <p:nvSpPr>
          <p:cNvPr id="107" name="Google Shape;107;p15"/>
          <p:cNvSpPr txBox="1"/>
          <p:nvPr>
            <p:ph idx="2" type="body"/>
          </p:nvPr>
        </p:nvSpPr>
        <p:spPr>
          <a:xfrm>
            <a:off x="4643600" y="783475"/>
            <a:ext cx="4319700" cy="4359900"/>
          </a:xfrm>
          <a:prstGeom prst="rect">
            <a:avLst/>
          </a:prstGeom>
        </p:spPr>
        <p:txBody>
          <a:bodyPr anchorCtr="0" anchor="t" bIns="91425" lIns="91425" spcFirstLastPara="1" rIns="91425" wrap="square" tIns="91425">
            <a:noAutofit/>
          </a:bodyPr>
          <a:lstStyle/>
          <a:p>
            <a:pPr indent="0" lvl="0" marL="0" rtl="0" algn="l">
              <a:lnSpc>
                <a:spcPct val="140000"/>
              </a:lnSpc>
              <a:spcBef>
                <a:spcPts val="1000"/>
              </a:spcBef>
              <a:spcAft>
                <a:spcPts val="0"/>
              </a:spcAft>
              <a:buNone/>
            </a:pPr>
            <a:r>
              <a:rPr b="1" lang="es" sz="1000">
                <a:solidFill>
                  <a:srgbClr val="666666"/>
                </a:solidFill>
                <a:latin typeface="Roboto"/>
                <a:ea typeface="Roboto"/>
                <a:cs typeface="Roboto"/>
                <a:sym typeface="Roboto"/>
              </a:rPr>
              <a:t>Módulo 3.</a:t>
            </a:r>
            <a:endParaRPr b="1" sz="1000">
              <a:solidFill>
                <a:srgbClr val="666666"/>
              </a:solidFill>
              <a:latin typeface="Roboto"/>
              <a:ea typeface="Roboto"/>
              <a:cs typeface="Roboto"/>
              <a:sym typeface="Roboto"/>
            </a:endParaRPr>
          </a:p>
          <a:p>
            <a:pPr indent="-292100" lvl="0" marL="457200" rtl="0" algn="l">
              <a:spcBef>
                <a:spcPts val="0"/>
              </a:spcBef>
              <a:spcAft>
                <a:spcPts val="0"/>
              </a:spcAft>
              <a:buClr>
                <a:srgbClr val="666666"/>
              </a:buClr>
              <a:buSzPts val="1000"/>
              <a:buChar char="●"/>
            </a:pPr>
            <a:r>
              <a:rPr lang="es" sz="1000">
                <a:solidFill>
                  <a:srgbClr val="666666"/>
                </a:solidFill>
              </a:rPr>
              <a:t>ListViews.</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Behaviours.</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Triggers.</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Dependency Services.</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Effects.</a:t>
            </a:r>
            <a:endParaRPr sz="1000">
              <a:solidFill>
                <a:srgbClr val="666666"/>
              </a:solidFill>
            </a:endParaRPr>
          </a:p>
          <a:p>
            <a:pPr indent="-292100" lvl="0" marL="457200" rtl="0" algn="l">
              <a:spcBef>
                <a:spcPts val="0"/>
              </a:spcBef>
              <a:spcAft>
                <a:spcPts val="0"/>
              </a:spcAft>
              <a:buClr>
                <a:srgbClr val="666666"/>
              </a:buClr>
              <a:buSzPts val="1000"/>
              <a:buChar char="●"/>
            </a:pPr>
            <a:r>
              <a:rPr lang="es" sz="1000">
                <a:solidFill>
                  <a:srgbClr val="666666"/>
                </a:solidFill>
              </a:rPr>
              <a:t>Renderers.</a:t>
            </a:r>
            <a:endParaRPr sz="1000">
              <a:solidFill>
                <a:srgbClr val="666666"/>
              </a:solidFill>
            </a:endParaRPr>
          </a:p>
          <a:p>
            <a:pPr indent="0" lvl="0" marL="0" rtl="0" algn="l">
              <a:lnSpc>
                <a:spcPct val="140000"/>
              </a:lnSpc>
              <a:spcBef>
                <a:spcPts val="1600"/>
              </a:spcBef>
              <a:spcAft>
                <a:spcPts val="0"/>
              </a:spcAft>
              <a:buNone/>
            </a:pPr>
            <a:r>
              <a:rPr b="1" lang="es" sz="1000">
                <a:solidFill>
                  <a:srgbClr val="666666"/>
                </a:solidFill>
                <a:latin typeface="Roboto"/>
                <a:ea typeface="Roboto"/>
                <a:cs typeface="Roboto"/>
                <a:sym typeface="Roboto"/>
              </a:rPr>
              <a:t>Módulo 4.</a:t>
            </a:r>
            <a:endParaRPr b="1" sz="1000">
              <a:solidFill>
                <a:srgbClr val="666666"/>
              </a:solidFill>
              <a:latin typeface="Roboto"/>
              <a:ea typeface="Roboto"/>
              <a:cs typeface="Roboto"/>
              <a:sym typeface="Roboto"/>
            </a:endParaRPr>
          </a:p>
          <a:p>
            <a:pPr indent="-292100" lvl="0" marL="457200" rtl="0" algn="l">
              <a:spcBef>
                <a:spcPts val="0"/>
              </a:spcBef>
              <a:spcAft>
                <a:spcPts val="0"/>
              </a:spcAft>
              <a:buClr>
                <a:srgbClr val="666666"/>
              </a:buClr>
              <a:buSzPts val="1000"/>
              <a:buChar char="●"/>
            </a:pPr>
            <a:r>
              <a:rPr lang="es" sz="1000">
                <a:solidFill>
                  <a:srgbClr val="666666"/>
                </a:solidFill>
                <a:highlight>
                  <a:srgbClr val="FFFFFF"/>
                </a:highlight>
              </a:rPr>
              <a:t>Introducción a los frameworks MVVM  en Xamarin Forms.</a:t>
            </a:r>
            <a:endParaRPr sz="1000">
              <a:solidFill>
                <a:srgbClr val="666666"/>
              </a:solidFill>
              <a:highlight>
                <a:srgbClr val="FFFFFF"/>
              </a:highlight>
            </a:endParaRPr>
          </a:p>
          <a:p>
            <a:pPr indent="-292100" lvl="0" marL="457200" rtl="0" algn="l">
              <a:spcBef>
                <a:spcPts val="0"/>
              </a:spcBef>
              <a:spcAft>
                <a:spcPts val="0"/>
              </a:spcAft>
              <a:buClr>
                <a:srgbClr val="666666"/>
              </a:buClr>
              <a:buSzPts val="1000"/>
              <a:buChar char="●"/>
            </a:pPr>
            <a:r>
              <a:rPr lang="es" sz="1000">
                <a:solidFill>
                  <a:srgbClr val="666666"/>
                </a:solidFill>
                <a:highlight>
                  <a:srgbClr val="FFFFFF"/>
                </a:highlight>
              </a:rPr>
              <a:t>Inyección de dependencias.</a:t>
            </a:r>
            <a:endParaRPr sz="1000">
              <a:solidFill>
                <a:srgbClr val="666666"/>
              </a:solidFill>
              <a:highlight>
                <a:srgbClr val="FFFFFF"/>
              </a:highlight>
            </a:endParaRPr>
          </a:p>
          <a:p>
            <a:pPr indent="-292100" lvl="0" marL="457200" rtl="0" algn="l">
              <a:spcBef>
                <a:spcPts val="0"/>
              </a:spcBef>
              <a:spcAft>
                <a:spcPts val="0"/>
              </a:spcAft>
              <a:buClr>
                <a:srgbClr val="666666"/>
              </a:buClr>
              <a:buSzPts val="1000"/>
              <a:buChar char="●"/>
            </a:pPr>
            <a:r>
              <a:rPr lang="es" sz="1000">
                <a:solidFill>
                  <a:srgbClr val="666666"/>
                </a:solidFill>
                <a:highlight>
                  <a:srgbClr val="FFFFFF"/>
                </a:highlight>
              </a:rPr>
              <a:t>Introducción a Prism.</a:t>
            </a:r>
            <a:endParaRPr sz="1000">
              <a:solidFill>
                <a:srgbClr val="666666"/>
              </a:solidFill>
            </a:endParaRPr>
          </a:p>
          <a:p>
            <a:pPr indent="0" lvl="0" marL="0" rtl="0" algn="l">
              <a:lnSpc>
                <a:spcPct val="140000"/>
              </a:lnSpc>
              <a:spcBef>
                <a:spcPts val="1000"/>
              </a:spcBef>
              <a:spcAft>
                <a:spcPts val="0"/>
              </a:spcAft>
              <a:buNone/>
            </a:pPr>
            <a:r>
              <a:rPr b="1" lang="es" sz="1000">
                <a:solidFill>
                  <a:srgbClr val="666666"/>
                </a:solidFill>
                <a:latin typeface="Roboto"/>
                <a:ea typeface="Roboto"/>
                <a:cs typeface="Roboto"/>
                <a:sym typeface="Roboto"/>
              </a:rPr>
              <a:t>Módulo 5.</a:t>
            </a:r>
            <a:endParaRPr b="1" sz="1000">
              <a:solidFill>
                <a:srgbClr val="666666"/>
              </a:solidFill>
              <a:latin typeface="Roboto"/>
              <a:ea typeface="Roboto"/>
              <a:cs typeface="Roboto"/>
              <a:sym typeface="Roboto"/>
            </a:endParaRPr>
          </a:p>
          <a:p>
            <a:pPr indent="-292100" lvl="0" marL="457200" rtl="0" algn="l">
              <a:spcBef>
                <a:spcPts val="0"/>
              </a:spcBef>
              <a:spcAft>
                <a:spcPts val="0"/>
              </a:spcAft>
              <a:buClr>
                <a:srgbClr val="666666"/>
              </a:buClr>
              <a:buSzPts val="1000"/>
              <a:buChar char="●"/>
            </a:pPr>
            <a:r>
              <a:rPr lang="es" sz="1000">
                <a:solidFill>
                  <a:srgbClr val="666666"/>
                </a:solidFill>
                <a:highlight>
                  <a:srgbClr val="FFFFFF"/>
                </a:highlight>
              </a:rPr>
              <a:t>Usando funcionalidades nativas con plugins.</a:t>
            </a:r>
            <a:endParaRPr sz="1000">
              <a:solidFill>
                <a:srgbClr val="666666"/>
              </a:solidFill>
              <a:highlight>
                <a:srgbClr val="FFFFFF"/>
              </a:highlight>
            </a:endParaRPr>
          </a:p>
          <a:p>
            <a:pPr indent="-292100" lvl="0" marL="457200" rtl="0" algn="l">
              <a:spcBef>
                <a:spcPts val="0"/>
              </a:spcBef>
              <a:spcAft>
                <a:spcPts val="0"/>
              </a:spcAft>
              <a:buClr>
                <a:srgbClr val="666666"/>
              </a:buClr>
              <a:buSzPts val="1000"/>
              <a:buChar char="●"/>
            </a:pPr>
            <a:r>
              <a:rPr lang="es" sz="1000">
                <a:solidFill>
                  <a:srgbClr val="666666"/>
                </a:solidFill>
                <a:highlight>
                  <a:srgbClr val="FFFFFF"/>
                </a:highlight>
              </a:rPr>
              <a:t>Consumiendo data desde un API Rest.</a:t>
            </a:r>
            <a:endParaRPr sz="1000">
              <a:solidFill>
                <a:srgbClr val="666666"/>
              </a:solidFill>
              <a:highlight>
                <a:srgbClr val="FFFFFF"/>
              </a:highlight>
            </a:endParaRPr>
          </a:p>
          <a:p>
            <a:pPr indent="-292100" lvl="0" marL="457200" rtl="0" algn="l">
              <a:spcBef>
                <a:spcPts val="0"/>
              </a:spcBef>
              <a:spcAft>
                <a:spcPts val="0"/>
              </a:spcAft>
              <a:buClr>
                <a:srgbClr val="666666"/>
              </a:buClr>
              <a:buSzPts val="1000"/>
              <a:buChar char="●"/>
            </a:pPr>
            <a:r>
              <a:rPr lang="es" sz="1000">
                <a:solidFill>
                  <a:srgbClr val="666666"/>
                </a:solidFill>
                <a:highlight>
                  <a:srgbClr val="FFFFFF"/>
                </a:highlight>
              </a:rPr>
              <a:t>Persistencia local con Realm.</a:t>
            </a:r>
            <a:endParaRPr sz="1000">
              <a:solidFill>
                <a:srgbClr val="666666"/>
              </a:solidFill>
              <a:highlight>
                <a:srgbClr val="FFFFFF"/>
              </a:highlight>
            </a:endParaRPr>
          </a:p>
          <a:p>
            <a:pPr indent="0" lvl="0" marL="0" rtl="0" algn="l">
              <a:lnSpc>
                <a:spcPct val="140000"/>
              </a:lnSpc>
              <a:spcBef>
                <a:spcPts val="1000"/>
              </a:spcBef>
              <a:spcAft>
                <a:spcPts val="0"/>
              </a:spcAft>
              <a:buNone/>
            </a:pPr>
            <a:r>
              <a:rPr b="1" lang="es" sz="1000">
                <a:solidFill>
                  <a:srgbClr val="666666"/>
                </a:solidFill>
                <a:latin typeface="Roboto"/>
                <a:ea typeface="Roboto"/>
                <a:cs typeface="Roboto"/>
                <a:sym typeface="Roboto"/>
              </a:rPr>
              <a:t>Módulo 6.</a:t>
            </a:r>
            <a:endParaRPr b="1" sz="1000">
              <a:solidFill>
                <a:srgbClr val="666666"/>
              </a:solidFill>
              <a:latin typeface="Roboto"/>
              <a:ea typeface="Roboto"/>
              <a:cs typeface="Roboto"/>
              <a:sym typeface="Roboto"/>
            </a:endParaRPr>
          </a:p>
          <a:p>
            <a:pPr indent="-292100" lvl="0" marL="457200" rtl="0" algn="l">
              <a:spcBef>
                <a:spcPts val="0"/>
              </a:spcBef>
              <a:spcAft>
                <a:spcPts val="0"/>
              </a:spcAft>
              <a:buClr>
                <a:srgbClr val="666666"/>
              </a:buClr>
              <a:buSzPts val="1000"/>
              <a:buChar char="●"/>
            </a:pPr>
            <a:r>
              <a:rPr lang="es" sz="1000">
                <a:solidFill>
                  <a:srgbClr val="666666"/>
                </a:solidFill>
                <a:highlight>
                  <a:srgbClr val="FFFFFF"/>
                </a:highlight>
              </a:rPr>
              <a:t>Configuraciones específicas de iOS &amp; Android.</a:t>
            </a:r>
            <a:endParaRPr sz="1000">
              <a:solidFill>
                <a:srgbClr val="666666"/>
              </a:solidFill>
              <a:highlight>
                <a:srgbClr val="FFFFFF"/>
              </a:highlight>
            </a:endParaRPr>
          </a:p>
          <a:p>
            <a:pPr indent="-292100" lvl="0" marL="457200" rtl="0" algn="l">
              <a:spcBef>
                <a:spcPts val="0"/>
              </a:spcBef>
              <a:spcAft>
                <a:spcPts val="0"/>
              </a:spcAft>
              <a:buClr>
                <a:srgbClr val="666666"/>
              </a:buClr>
              <a:buSzPts val="1000"/>
              <a:buChar char="●"/>
            </a:pPr>
            <a:r>
              <a:rPr lang="es" sz="1000">
                <a:solidFill>
                  <a:srgbClr val="666666"/>
                </a:solidFill>
                <a:highlight>
                  <a:srgbClr val="FFFFFF"/>
                </a:highlight>
              </a:rPr>
              <a:t>Mobile  Center (Crashes,  Analytics,  Building,  Distribution).</a:t>
            </a:r>
            <a:endParaRPr sz="1000">
              <a:solidFill>
                <a:srgbClr val="666666"/>
              </a:solidFill>
              <a:highlight>
                <a:srgbClr val="FFFFFF"/>
              </a:highlight>
            </a:endParaRPr>
          </a:p>
          <a:p>
            <a:pPr indent="0" lvl="0" marL="0" rtl="0" algn="l">
              <a:spcBef>
                <a:spcPts val="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6"/>
          <p:cNvSpPr txBox="1"/>
          <p:nvPr>
            <p:ph type="title"/>
          </p:nvPr>
        </p:nvSpPr>
        <p:spPr>
          <a:xfrm>
            <a:off x="7294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Proyecto final.</a:t>
            </a:r>
            <a:endParaRPr/>
          </a:p>
        </p:txBody>
      </p:sp>
      <p:sp>
        <p:nvSpPr>
          <p:cNvPr id="113" name="Google Shape;113;p16"/>
          <p:cNvSpPr txBox="1"/>
          <p:nvPr>
            <p:ph idx="1" type="body"/>
          </p:nvPr>
        </p:nvSpPr>
        <p:spPr>
          <a:xfrm>
            <a:off x="771425" y="1242450"/>
            <a:ext cx="5306400" cy="60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100">
                <a:solidFill>
                  <a:srgbClr val="434343"/>
                </a:solidFill>
                <a:highlight>
                  <a:srgbClr val="FFFFFF"/>
                </a:highlight>
              </a:rPr>
              <a:t>App de reconocimiento facial para identificar personas buscadas por las autoridades.​</a:t>
            </a:r>
            <a:endParaRPr sz="1100">
              <a:solidFill>
                <a:srgbClr val="434343"/>
              </a:solidFill>
            </a:endParaRPr>
          </a:p>
        </p:txBody>
      </p:sp>
      <p:pic>
        <p:nvPicPr>
          <p:cNvPr id="114" name="Google Shape;114;p16"/>
          <p:cNvPicPr preferRelativeResize="0"/>
          <p:nvPr/>
        </p:nvPicPr>
        <p:blipFill>
          <a:blip r:embed="rId3">
            <a:alphaModFix/>
          </a:blip>
          <a:stretch>
            <a:fillRect/>
          </a:stretch>
        </p:blipFill>
        <p:spPr>
          <a:xfrm>
            <a:off x="38350" y="1980475"/>
            <a:ext cx="1749530" cy="3110308"/>
          </a:xfrm>
          <a:prstGeom prst="rect">
            <a:avLst/>
          </a:prstGeom>
          <a:noFill/>
          <a:ln>
            <a:noFill/>
          </a:ln>
        </p:spPr>
      </p:pic>
      <p:pic>
        <p:nvPicPr>
          <p:cNvPr id="115" name="Google Shape;115;p16"/>
          <p:cNvPicPr preferRelativeResize="0"/>
          <p:nvPr/>
        </p:nvPicPr>
        <p:blipFill>
          <a:blip r:embed="rId4">
            <a:alphaModFix/>
          </a:blip>
          <a:stretch>
            <a:fillRect/>
          </a:stretch>
        </p:blipFill>
        <p:spPr>
          <a:xfrm>
            <a:off x="1870644" y="1995279"/>
            <a:ext cx="1749530" cy="3110340"/>
          </a:xfrm>
          <a:prstGeom prst="rect">
            <a:avLst/>
          </a:prstGeom>
          <a:noFill/>
          <a:ln>
            <a:noFill/>
          </a:ln>
        </p:spPr>
      </p:pic>
      <p:pic>
        <p:nvPicPr>
          <p:cNvPr id="116" name="Google Shape;116;p16"/>
          <p:cNvPicPr preferRelativeResize="0"/>
          <p:nvPr/>
        </p:nvPicPr>
        <p:blipFill>
          <a:blip r:embed="rId5">
            <a:alphaModFix/>
          </a:blip>
          <a:stretch>
            <a:fillRect/>
          </a:stretch>
        </p:blipFill>
        <p:spPr>
          <a:xfrm>
            <a:off x="3702938" y="1995352"/>
            <a:ext cx="1749530" cy="3110272"/>
          </a:xfrm>
          <a:prstGeom prst="rect">
            <a:avLst/>
          </a:prstGeom>
          <a:noFill/>
          <a:ln>
            <a:noFill/>
          </a:ln>
        </p:spPr>
      </p:pic>
      <p:pic>
        <p:nvPicPr>
          <p:cNvPr id="117" name="Google Shape;117;p16"/>
          <p:cNvPicPr preferRelativeResize="0"/>
          <p:nvPr/>
        </p:nvPicPr>
        <p:blipFill>
          <a:blip r:embed="rId6">
            <a:alphaModFix/>
          </a:blip>
          <a:stretch>
            <a:fillRect/>
          </a:stretch>
        </p:blipFill>
        <p:spPr>
          <a:xfrm>
            <a:off x="5572845" y="1995352"/>
            <a:ext cx="1749530" cy="3110272"/>
          </a:xfrm>
          <a:prstGeom prst="rect">
            <a:avLst/>
          </a:prstGeom>
          <a:noFill/>
          <a:ln>
            <a:noFill/>
          </a:ln>
        </p:spPr>
      </p:pic>
      <p:pic>
        <p:nvPicPr>
          <p:cNvPr id="118" name="Google Shape;118;p16"/>
          <p:cNvPicPr preferRelativeResize="0"/>
          <p:nvPr/>
        </p:nvPicPr>
        <p:blipFill>
          <a:blip r:embed="rId7">
            <a:alphaModFix/>
          </a:blip>
          <a:stretch>
            <a:fillRect/>
          </a:stretch>
        </p:blipFill>
        <p:spPr>
          <a:xfrm>
            <a:off x="7398575" y="1999000"/>
            <a:ext cx="1745424" cy="31029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17"/>
          <p:cNvSpPr txBox="1"/>
          <p:nvPr>
            <p:ph type="title"/>
          </p:nvPr>
        </p:nvSpPr>
        <p:spPr>
          <a:xfrm>
            <a:off x="631150" y="283350"/>
            <a:ext cx="2395200" cy="457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Semana 1.</a:t>
            </a:r>
            <a:endParaRPr/>
          </a:p>
        </p:txBody>
      </p:sp>
      <p:sp>
        <p:nvSpPr>
          <p:cNvPr id="124" name="Google Shape;124;p17"/>
          <p:cNvSpPr txBox="1"/>
          <p:nvPr>
            <p:ph idx="1" type="body"/>
          </p:nvPr>
        </p:nvSpPr>
        <p:spPr>
          <a:xfrm>
            <a:off x="3374375" y="283350"/>
            <a:ext cx="2395200" cy="170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Qué es Xamarin Forms.</a:t>
            </a:r>
            <a:endParaRPr/>
          </a:p>
        </p:txBody>
      </p:sp>
      <p:sp>
        <p:nvSpPr>
          <p:cNvPr id="125" name="Google Shape;125;p17"/>
          <p:cNvSpPr txBox="1"/>
          <p:nvPr>
            <p:ph idx="2" type="body"/>
          </p:nvPr>
        </p:nvSpPr>
        <p:spPr>
          <a:xfrm>
            <a:off x="6412675" y="283350"/>
            <a:ext cx="2395200" cy="170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Requerimientos de Hardware y Software.</a:t>
            </a:r>
            <a:endParaRPr/>
          </a:p>
        </p:txBody>
      </p:sp>
      <p:sp>
        <p:nvSpPr>
          <p:cNvPr id="126" name="Google Shape;126;p17"/>
          <p:cNvSpPr txBox="1"/>
          <p:nvPr>
            <p:ph idx="3" type="body"/>
          </p:nvPr>
        </p:nvSpPr>
        <p:spPr>
          <a:xfrm>
            <a:off x="3374375" y="2855100"/>
            <a:ext cx="2395200" cy="17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Creando nuestra primera app.</a:t>
            </a:r>
            <a:endParaRPr/>
          </a:p>
          <a:p>
            <a:pPr indent="0" lvl="0" marL="0" rtl="0" algn="l">
              <a:spcBef>
                <a:spcPts val="1600"/>
              </a:spcBef>
              <a:spcAft>
                <a:spcPts val="1600"/>
              </a:spcAft>
              <a:buNone/>
            </a:pPr>
            <a:r>
              <a:rPr lang="es"/>
              <a:t>Sí, el típico “Hello World!”.</a:t>
            </a:r>
            <a:endParaRPr/>
          </a:p>
        </p:txBody>
      </p:sp>
      <p:sp>
        <p:nvSpPr>
          <p:cNvPr id="127" name="Google Shape;127;p17"/>
          <p:cNvSpPr txBox="1"/>
          <p:nvPr>
            <p:ph idx="4" type="body"/>
          </p:nvPr>
        </p:nvSpPr>
        <p:spPr>
          <a:xfrm>
            <a:off x="6408400" y="2855100"/>
            <a:ext cx="2395200" cy="170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Views &amp; Controls</a:t>
            </a:r>
            <a:endParaRPr/>
          </a:p>
        </p:txBody>
      </p:sp>
      <p:pic>
        <p:nvPicPr>
          <p:cNvPr id="128" name="Google Shape;128;p17"/>
          <p:cNvPicPr preferRelativeResize="0"/>
          <p:nvPr/>
        </p:nvPicPr>
        <p:blipFill>
          <a:blip r:embed="rId3">
            <a:alphaModFix/>
          </a:blip>
          <a:stretch>
            <a:fillRect/>
          </a:stretch>
        </p:blipFill>
        <p:spPr>
          <a:xfrm>
            <a:off x="-158612" y="1923588"/>
            <a:ext cx="1296325" cy="1296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18"/>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Enfoque tradicional</a:t>
            </a:r>
            <a:endParaRPr/>
          </a:p>
        </p:txBody>
      </p:sp>
      <p:sp>
        <p:nvSpPr>
          <p:cNvPr id="134" name="Google Shape;134;p18"/>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Este es el modelo de desarrollo móvil </a:t>
            </a:r>
            <a:r>
              <a:rPr lang="es"/>
              <a:t>comúnmente usado, en el que se tiene un código base por cada plataforma, en un lenguaje de programación diferente.</a:t>
            </a:r>
            <a:r>
              <a:rPr lang="es"/>
              <a:t> </a:t>
            </a:r>
            <a:endParaRPr/>
          </a:p>
        </p:txBody>
      </p:sp>
      <p:pic>
        <p:nvPicPr>
          <p:cNvPr id="135" name="Google Shape;135;p18"/>
          <p:cNvPicPr preferRelativeResize="0"/>
          <p:nvPr/>
        </p:nvPicPr>
        <p:blipFill rotWithShape="1">
          <a:blip r:embed="rId3">
            <a:alphaModFix/>
          </a:blip>
          <a:srcRect b="0" l="0" r="0" t="17163"/>
          <a:stretch/>
        </p:blipFill>
        <p:spPr>
          <a:xfrm>
            <a:off x="4335700" y="2268077"/>
            <a:ext cx="4808300" cy="2241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9"/>
          <p:cNvSpPr txBox="1"/>
          <p:nvPr>
            <p:ph type="title"/>
          </p:nvPr>
        </p:nvSpPr>
        <p:spPr>
          <a:xfrm>
            <a:off x="729450" y="1322450"/>
            <a:ext cx="7858800" cy="316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2"/>
                </a:solidFill>
              </a:rPr>
              <a:t>Xamarin </a:t>
            </a:r>
            <a:r>
              <a:rPr b="0" lang="es" sz="1800">
                <a:solidFill>
                  <a:schemeClr val="lt2"/>
                </a:solidFill>
              </a:rPr>
              <a:t>es una plataforma de desarrollo de aplicaciones móviles para construir aplicaciones nativas de iOS, Android y Windows desde una base de código C#/.NET común.</a:t>
            </a:r>
            <a:endParaRPr b="0" sz="1800">
              <a:solidFill>
                <a:schemeClr val="lt2"/>
              </a:solidFill>
            </a:endParaRPr>
          </a:p>
        </p:txBody>
      </p:sp>
      <p:pic>
        <p:nvPicPr>
          <p:cNvPr id="141" name="Google Shape;141;p19"/>
          <p:cNvPicPr preferRelativeResize="0"/>
          <p:nvPr/>
        </p:nvPicPr>
        <p:blipFill>
          <a:blip r:embed="rId3">
            <a:alphaModFix amt="85000"/>
          </a:blip>
          <a:stretch>
            <a:fillRect/>
          </a:stretch>
        </p:blipFill>
        <p:spPr>
          <a:xfrm>
            <a:off x="1498013" y="2710750"/>
            <a:ext cx="6147976" cy="2123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730000" y="1318650"/>
            <a:ext cx="32412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“Loco, yo na’ </a:t>
            </a:r>
            <a:r>
              <a:rPr lang="es"/>
              <a:t>má</a:t>
            </a:r>
            <a:r>
              <a:rPr lang="es"/>
              <a:t>’ sé un chin de C#...”</a:t>
            </a:r>
            <a:endParaRPr/>
          </a:p>
        </p:txBody>
      </p:sp>
      <p:pic>
        <p:nvPicPr>
          <p:cNvPr id="147" name="Google Shape;147;p20"/>
          <p:cNvPicPr preferRelativeResize="0"/>
          <p:nvPr/>
        </p:nvPicPr>
        <p:blipFill>
          <a:blip r:embed="rId3">
            <a:alphaModFix/>
          </a:blip>
          <a:stretch>
            <a:fillRect/>
          </a:stretch>
        </p:blipFill>
        <p:spPr>
          <a:xfrm>
            <a:off x="5457300" y="749700"/>
            <a:ext cx="2766475" cy="4051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Xamarin.Forms!</a:t>
            </a:r>
            <a:endParaRPr/>
          </a:p>
        </p:txBody>
      </p:sp>
      <p:sp>
        <p:nvSpPr>
          <p:cNvPr id="153" name="Google Shape;153;p21"/>
          <p:cNvSpPr txBox="1"/>
          <p:nvPr>
            <p:ph idx="1" type="subTitle"/>
          </p:nvPr>
        </p:nvSpPr>
        <p:spPr>
          <a:xfrm>
            <a:off x="724950" y="3161525"/>
            <a:ext cx="3300900" cy="168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Xamarin Forms es un UI framework que nos permite crear interfaces nativas que pueden compartirse entre todas las plataformas (iOS, Android &amp; Windows).</a:t>
            </a:r>
            <a:endParaRPr/>
          </a:p>
        </p:txBody>
      </p:sp>
      <p:pic>
        <p:nvPicPr>
          <p:cNvPr id="154" name="Google Shape;154;p21"/>
          <p:cNvPicPr preferRelativeResize="0"/>
          <p:nvPr/>
        </p:nvPicPr>
        <p:blipFill>
          <a:blip r:embed="rId3">
            <a:alphaModFix/>
          </a:blip>
          <a:stretch>
            <a:fillRect/>
          </a:stretch>
        </p:blipFill>
        <p:spPr>
          <a:xfrm>
            <a:off x="4790625" y="200375"/>
            <a:ext cx="4143375" cy="2438400"/>
          </a:xfrm>
          <a:prstGeom prst="rect">
            <a:avLst/>
          </a:prstGeom>
          <a:noFill/>
          <a:ln>
            <a:noFill/>
          </a:ln>
        </p:spPr>
      </p:pic>
      <p:pic>
        <p:nvPicPr>
          <p:cNvPr id="155" name="Google Shape;155;p21"/>
          <p:cNvPicPr preferRelativeResize="0"/>
          <p:nvPr/>
        </p:nvPicPr>
        <p:blipFill>
          <a:blip r:embed="rId4">
            <a:alphaModFix/>
          </a:blip>
          <a:stretch>
            <a:fillRect/>
          </a:stretch>
        </p:blipFill>
        <p:spPr>
          <a:xfrm>
            <a:off x="5509763" y="2952500"/>
            <a:ext cx="2705100" cy="1685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2"/>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Requerimientos para usar Xamarin.</a:t>
            </a:r>
            <a:endParaRPr/>
          </a:p>
        </p:txBody>
      </p:sp>
      <p:sp>
        <p:nvSpPr>
          <p:cNvPr id="161" name="Google Shape;161;p22"/>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434343"/>
                </a:solidFill>
              </a:rPr>
              <a:t>Para desarrollar para iOS en equipos Windows debe haber un </a:t>
            </a:r>
            <a:r>
              <a:rPr lang="es" sz="1200">
                <a:solidFill>
                  <a:srgbClr val="434343"/>
                </a:solidFill>
                <a:uFill>
                  <a:noFill/>
                </a:uFill>
                <a:hlinkClick r:id="rId3"/>
              </a:rPr>
              <a:t>equipo Mac accesible en la red</a:t>
            </a:r>
            <a:r>
              <a:rPr lang="es" sz="1200">
                <a:solidFill>
                  <a:srgbClr val="434343"/>
                </a:solidFill>
              </a:rPr>
              <a:t>, para la depuración y compilación remota. </a:t>
            </a:r>
            <a:endParaRPr sz="1200">
              <a:solidFill>
                <a:srgbClr val="434343"/>
              </a:solidFill>
            </a:endParaRPr>
          </a:p>
          <a:p>
            <a:pPr indent="0" lvl="0" marL="0" rtl="0" algn="l">
              <a:spcBef>
                <a:spcPts val="1600"/>
              </a:spcBef>
              <a:spcAft>
                <a:spcPts val="1600"/>
              </a:spcAft>
              <a:buNone/>
            </a:pPr>
            <a:r>
              <a:rPr lang="es" sz="1200">
                <a:solidFill>
                  <a:srgbClr val="434343"/>
                </a:solidFill>
              </a:rPr>
              <a:t>Esto también funciona si ejecuta Visual Studio dentro de una máquina virtual de Windows en un equipo Mac.</a:t>
            </a:r>
            <a:endParaRPr>
              <a:solidFill>
                <a:srgbClr val="434343"/>
              </a:solidFill>
            </a:endParaRPr>
          </a:p>
        </p:txBody>
      </p:sp>
      <p:graphicFrame>
        <p:nvGraphicFramePr>
          <p:cNvPr id="162" name="Google Shape;162;p22"/>
          <p:cNvGraphicFramePr/>
          <p:nvPr/>
        </p:nvGraphicFramePr>
        <p:xfrm>
          <a:off x="4030925" y="800100"/>
          <a:ext cx="3000000" cy="3000000"/>
        </p:xfrm>
        <a:graphic>
          <a:graphicData uri="http://schemas.openxmlformats.org/drawingml/2006/table">
            <a:tbl>
              <a:tblPr>
                <a:solidFill>
                  <a:srgbClr val="FFFFFF"/>
                </a:solidFill>
                <a:tableStyleId>{C7F2C384-7FEE-4647-B5C3-9A75392F86BA}</a:tableStyleId>
              </a:tblPr>
              <a:tblGrid>
                <a:gridCol w="1221375"/>
                <a:gridCol w="1672625"/>
                <a:gridCol w="2057700"/>
              </a:tblGrid>
              <a:tr h="438025">
                <a:tc>
                  <a:txBody>
                    <a:bodyPr>
                      <a:noAutofit/>
                    </a:bodyPr>
                    <a:lstStyle/>
                    <a:p>
                      <a:pPr indent="0" lvl="0" marL="0" rtl="0" algn="l">
                        <a:lnSpc>
                          <a:spcPct val="150000"/>
                        </a:lnSpc>
                        <a:spcBef>
                          <a:spcPts val="0"/>
                        </a:spcBef>
                        <a:spcAft>
                          <a:spcPts val="0"/>
                        </a:spcAft>
                        <a:buNone/>
                      </a:pPr>
                      <a:r>
                        <a:t/>
                      </a:r>
                      <a:endParaRPr b="1" sz="900">
                        <a:highlight>
                          <a:srgbClr val="FFFFFF"/>
                        </a:highlight>
                        <a:latin typeface="Lato"/>
                        <a:ea typeface="Lato"/>
                        <a:cs typeface="Lato"/>
                        <a:sym typeface="Lato"/>
                      </a:endParaRPr>
                    </a:p>
                  </a:txBody>
                  <a:tcPr marT="114300" marB="114300" marR="152400" marL="152400" anchor="b">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b="1" lang="es" sz="900">
                          <a:highlight>
                            <a:srgbClr val="FFFFFF"/>
                          </a:highlight>
                          <a:latin typeface="Lato"/>
                          <a:ea typeface="Lato"/>
                          <a:cs typeface="Lato"/>
                          <a:sym typeface="Lato"/>
                        </a:rPr>
                        <a:t>macOS</a:t>
                      </a:r>
                      <a:endParaRPr b="1" sz="900">
                        <a:highlight>
                          <a:srgbClr val="FFFFFF"/>
                        </a:highlight>
                        <a:latin typeface="Lato"/>
                        <a:ea typeface="Lato"/>
                        <a:cs typeface="Lato"/>
                        <a:sym typeface="Lato"/>
                      </a:endParaRPr>
                    </a:p>
                  </a:txBody>
                  <a:tcPr marT="114300" marB="114300" marR="152400" marL="152400" anchor="b">
                    <a:lnL cap="flat" cmpd="sng" w="19050">
                      <a:solidFill>
                        <a:srgbClr val="E3E3E3"/>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b="1" lang="es" sz="900">
                          <a:highlight>
                            <a:srgbClr val="FFFFFF"/>
                          </a:highlight>
                          <a:latin typeface="Lato"/>
                          <a:ea typeface="Lato"/>
                          <a:cs typeface="Lato"/>
                          <a:sym typeface="Lato"/>
                        </a:rPr>
                        <a:t>Windows</a:t>
                      </a:r>
                      <a:endParaRPr sz="900">
                        <a:latin typeface="Lato"/>
                        <a:ea typeface="Lato"/>
                        <a:cs typeface="Lato"/>
                        <a:sym typeface="Lato"/>
                      </a:endParaRPr>
                    </a:p>
                  </a:txBody>
                  <a:tcPr marT="91425" marB="91425" marR="91425" marL="91425">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tcPr>
                </a:tc>
              </a:tr>
              <a:tr h="665800">
                <a:tc>
                  <a:txBody>
                    <a:bodyPr>
                      <a:noAutofit/>
                    </a:bodyPr>
                    <a:lstStyle/>
                    <a:p>
                      <a:pPr indent="0" lvl="0" marL="0" rtl="0" algn="l">
                        <a:lnSpc>
                          <a:spcPct val="150000"/>
                        </a:lnSpc>
                        <a:spcBef>
                          <a:spcPts val="0"/>
                        </a:spcBef>
                        <a:spcAft>
                          <a:spcPts val="0"/>
                        </a:spcAft>
                        <a:buNone/>
                      </a:pPr>
                      <a:r>
                        <a:rPr b="1" lang="es" sz="900">
                          <a:solidFill>
                            <a:srgbClr val="666666"/>
                          </a:solidFill>
                          <a:highlight>
                            <a:srgbClr val="FFFFFF"/>
                          </a:highlight>
                          <a:latin typeface="Lato"/>
                          <a:ea typeface="Lato"/>
                          <a:cs typeface="Lato"/>
                          <a:sym typeface="Lato"/>
                        </a:rPr>
                        <a:t>IDE</a:t>
                      </a:r>
                      <a:endParaRPr b="1" sz="900">
                        <a:solidFill>
                          <a:srgbClr val="666666"/>
                        </a:solidFill>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Visual Studio for Mac</a:t>
                      </a:r>
                      <a:endParaRPr sz="900">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Visual Studio</a:t>
                      </a:r>
                      <a:endParaRPr sz="900">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E3E3E3"/>
                      </a:solidFill>
                      <a:prstDash val="solid"/>
                      <a:round/>
                      <a:headEnd len="sm" w="sm" type="none"/>
                      <a:tailEnd len="sm" w="sm" type="none"/>
                    </a:lnB>
                  </a:tcPr>
                </a:tc>
              </a:tr>
              <a:tr h="665800">
                <a:tc>
                  <a:txBody>
                    <a:bodyPr>
                      <a:noAutofit/>
                    </a:bodyPr>
                    <a:lstStyle/>
                    <a:p>
                      <a:pPr indent="0" lvl="0" marL="0" rtl="0" algn="l">
                        <a:lnSpc>
                          <a:spcPct val="150000"/>
                        </a:lnSpc>
                        <a:spcBef>
                          <a:spcPts val="0"/>
                        </a:spcBef>
                        <a:spcAft>
                          <a:spcPts val="0"/>
                        </a:spcAft>
                        <a:buNone/>
                      </a:pPr>
                      <a:r>
                        <a:rPr b="1" lang="es" sz="900">
                          <a:solidFill>
                            <a:srgbClr val="666666"/>
                          </a:solidFill>
                          <a:highlight>
                            <a:srgbClr val="FFFFFF"/>
                          </a:highlight>
                          <a:latin typeface="Lato"/>
                          <a:ea typeface="Lato"/>
                          <a:cs typeface="Lato"/>
                          <a:sym typeface="Lato"/>
                        </a:rPr>
                        <a:t>Xamarin.iOS</a:t>
                      </a:r>
                      <a:endParaRPr b="1" sz="900">
                        <a:solidFill>
                          <a:srgbClr val="666666"/>
                        </a:solidFill>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Sí</a:t>
                      </a:r>
                      <a:endParaRPr sz="900">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Sí</a:t>
                      </a:r>
                      <a:r>
                        <a:rPr lang="es" sz="900">
                          <a:highlight>
                            <a:srgbClr val="FFFFFF"/>
                          </a:highlight>
                          <a:latin typeface="Lato"/>
                          <a:ea typeface="Lato"/>
                          <a:cs typeface="Lato"/>
                          <a:sym typeface="Lato"/>
                        </a:rPr>
                        <a:t> (con una Mac conectada)</a:t>
                      </a:r>
                      <a:endParaRPr sz="900">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r>
              <a:tr h="665800">
                <a:tc>
                  <a:txBody>
                    <a:bodyPr>
                      <a:noAutofit/>
                    </a:bodyPr>
                    <a:lstStyle/>
                    <a:p>
                      <a:pPr indent="0" lvl="0" marL="0" rtl="0" algn="l">
                        <a:lnSpc>
                          <a:spcPct val="150000"/>
                        </a:lnSpc>
                        <a:spcBef>
                          <a:spcPts val="0"/>
                        </a:spcBef>
                        <a:spcAft>
                          <a:spcPts val="0"/>
                        </a:spcAft>
                        <a:buNone/>
                      </a:pPr>
                      <a:r>
                        <a:rPr b="1" lang="es" sz="900">
                          <a:solidFill>
                            <a:srgbClr val="666666"/>
                          </a:solidFill>
                          <a:highlight>
                            <a:srgbClr val="FFFFFF"/>
                          </a:highlight>
                          <a:latin typeface="Lato"/>
                          <a:ea typeface="Lato"/>
                          <a:cs typeface="Lato"/>
                          <a:sym typeface="Lato"/>
                        </a:rPr>
                        <a:t>Xamarin.Android</a:t>
                      </a:r>
                      <a:endParaRPr b="1" sz="900">
                        <a:solidFill>
                          <a:srgbClr val="666666"/>
                        </a:solidFill>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Sí</a:t>
                      </a:r>
                      <a:endParaRPr sz="900">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Sí</a:t>
                      </a:r>
                      <a:endParaRPr sz="900">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r>
              <a:tr h="893575">
                <a:tc>
                  <a:txBody>
                    <a:bodyPr>
                      <a:noAutofit/>
                    </a:bodyPr>
                    <a:lstStyle/>
                    <a:p>
                      <a:pPr indent="0" lvl="0" marL="0" rtl="0" algn="l">
                        <a:lnSpc>
                          <a:spcPct val="150000"/>
                        </a:lnSpc>
                        <a:spcBef>
                          <a:spcPts val="0"/>
                        </a:spcBef>
                        <a:spcAft>
                          <a:spcPts val="0"/>
                        </a:spcAft>
                        <a:buNone/>
                      </a:pPr>
                      <a:r>
                        <a:rPr b="1" lang="es" sz="900">
                          <a:solidFill>
                            <a:srgbClr val="666666"/>
                          </a:solidFill>
                          <a:highlight>
                            <a:srgbClr val="FFFFFF"/>
                          </a:highlight>
                          <a:latin typeface="Lato"/>
                          <a:ea typeface="Lato"/>
                          <a:cs typeface="Lato"/>
                          <a:sym typeface="Lato"/>
                        </a:rPr>
                        <a:t>Xamarin.Forms</a:t>
                      </a:r>
                      <a:endParaRPr b="1" sz="900">
                        <a:solidFill>
                          <a:srgbClr val="666666"/>
                        </a:solidFill>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Sólo </a:t>
                      </a:r>
                      <a:r>
                        <a:rPr lang="es" sz="900">
                          <a:highlight>
                            <a:srgbClr val="FFFFFF"/>
                          </a:highlight>
                          <a:latin typeface="Lato"/>
                          <a:ea typeface="Lato"/>
                          <a:cs typeface="Lato"/>
                          <a:sym typeface="Lato"/>
                        </a:rPr>
                        <a:t>iOS y Android (macOS en preview)</a:t>
                      </a:r>
                      <a:endParaRPr sz="900">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Android, Windows/UWP (iOS con una Mac conectada)</a:t>
                      </a:r>
                      <a:endParaRPr sz="900">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r>
              <a:tr h="665800">
                <a:tc>
                  <a:txBody>
                    <a:bodyPr>
                      <a:noAutofit/>
                    </a:bodyPr>
                    <a:lstStyle/>
                    <a:p>
                      <a:pPr indent="0" lvl="0" marL="0" rtl="0" algn="l">
                        <a:lnSpc>
                          <a:spcPct val="150000"/>
                        </a:lnSpc>
                        <a:spcBef>
                          <a:spcPts val="0"/>
                        </a:spcBef>
                        <a:spcAft>
                          <a:spcPts val="0"/>
                        </a:spcAft>
                        <a:buNone/>
                      </a:pPr>
                      <a:r>
                        <a:rPr b="1" lang="es" sz="900">
                          <a:solidFill>
                            <a:srgbClr val="666666"/>
                          </a:solidFill>
                          <a:highlight>
                            <a:srgbClr val="FFFFFF"/>
                          </a:highlight>
                          <a:latin typeface="Lato"/>
                          <a:ea typeface="Lato"/>
                          <a:cs typeface="Lato"/>
                          <a:sym typeface="Lato"/>
                        </a:rPr>
                        <a:t>Xamarin.Mac</a:t>
                      </a:r>
                      <a:endParaRPr b="1" sz="900">
                        <a:solidFill>
                          <a:srgbClr val="666666"/>
                        </a:solidFill>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Sí</a:t>
                      </a:r>
                      <a:endParaRPr sz="900">
                        <a:highlight>
                          <a:srgbClr val="FFFFFF"/>
                        </a:highlight>
                        <a:latin typeface="Lato"/>
                        <a:ea typeface="Lato"/>
                        <a:cs typeface="Lato"/>
                        <a:sym typeface="Lato"/>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c>
                  <a:txBody>
                    <a:bodyPr>
                      <a:noAutofit/>
                    </a:bodyPr>
                    <a:lstStyle/>
                    <a:p>
                      <a:pPr indent="0" lvl="0" marL="0" rtl="0" algn="l">
                        <a:lnSpc>
                          <a:spcPct val="150000"/>
                        </a:lnSpc>
                        <a:spcBef>
                          <a:spcPts val="0"/>
                        </a:spcBef>
                        <a:spcAft>
                          <a:spcPts val="0"/>
                        </a:spcAft>
                        <a:buNone/>
                      </a:pPr>
                      <a:r>
                        <a:rPr lang="es" sz="900">
                          <a:highlight>
                            <a:srgbClr val="FFFFFF"/>
                          </a:highlight>
                          <a:latin typeface="Lato"/>
                          <a:ea typeface="Lato"/>
                          <a:cs typeface="Lato"/>
                          <a:sym typeface="Lato"/>
                        </a:rPr>
                        <a:t>Sólo abrir el proyecto y compilar</a:t>
                      </a:r>
                      <a:endParaRPr sz="900" u="sng">
                        <a:solidFill>
                          <a:srgbClr val="0078D7"/>
                        </a:solidFill>
                        <a:highlight>
                          <a:srgbClr val="FFFFFF"/>
                        </a:highlight>
                        <a:latin typeface="Lato"/>
                        <a:ea typeface="Lato"/>
                        <a:cs typeface="Lato"/>
                        <a:sym typeface="Lato"/>
                        <a:hlinkClick r:id="rId4"/>
                      </a:endParaRPr>
                    </a:p>
                  </a:txBody>
                  <a:tcPr marT="114300" marB="114300" marR="152400" marL="152400">
                    <a:lnL cap="flat" cmpd="sng" w="19050">
                      <a:solidFill>
                        <a:srgbClr val="E3E3E3"/>
                      </a:solidFill>
                      <a:prstDash val="solid"/>
                      <a:round/>
                      <a:headEnd len="sm" w="sm" type="none"/>
                      <a:tailEnd len="sm" w="sm" type="none"/>
                    </a:lnL>
                    <a:lnR cap="flat" cmpd="sng" w="19050">
                      <a:solidFill>
                        <a:srgbClr val="E3E3E3"/>
                      </a:solidFill>
                      <a:prstDash val="solid"/>
                      <a:round/>
                      <a:headEnd len="sm" w="sm" type="none"/>
                      <a:tailEnd len="sm" w="sm" type="none"/>
                    </a:lnR>
                    <a:lnT cap="flat" cmpd="sng" w="19050">
                      <a:solidFill>
                        <a:srgbClr val="E3E3E3"/>
                      </a:solidFill>
                      <a:prstDash val="solid"/>
                      <a:round/>
                      <a:headEnd len="sm" w="sm" type="none"/>
                      <a:tailEnd len="sm" w="sm" type="none"/>
                    </a:lnT>
                    <a:lnB cap="flat" cmpd="sng" w="19050">
                      <a:solidFill>
                        <a:srgbClr val="E3E3E3"/>
                      </a:solidFill>
                      <a:prstDash val="solid"/>
                      <a:round/>
                      <a:headEnd len="sm" w="sm" type="none"/>
                      <a:tailEnd len="sm" w="sm" type="none"/>
                    </a:lnB>
                  </a:tcPr>
                </a:tc>
              </a:tr>
            </a:tbl>
          </a:graphicData>
        </a:graphic>
      </p:graphicFrame>
      <p:sp>
        <p:nvSpPr>
          <p:cNvPr id="163" name="Google Shape;163;p22"/>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